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76" r:id="rId2"/>
    <p:sldId id="260" r:id="rId3"/>
    <p:sldId id="267" r:id="rId4"/>
    <p:sldId id="271" r:id="rId5"/>
    <p:sldId id="275" r:id="rId6"/>
    <p:sldId id="277" r:id="rId7"/>
    <p:sldId id="278" r:id="rId8"/>
    <p:sldId id="272" r:id="rId9"/>
    <p:sldId id="273" r:id="rId10"/>
    <p:sldId id="268" r:id="rId11"/>
    <p:sldId id="269" r:id="rId12"/>
    <p:sldId id="274" r:id="rId13"/>
  </p:sldIdLst>
  <p:sldSz cx="13004800" cy="9753600"/>
  <p:notesSz cx="13004800"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7"/>
    <p:restoredTop sz="94597"/>
  </p:normalViewPr>
  <p:slideViewPr>
    <p:cSldViewPr>
      <p:cViewPr varScale="1">
        <p:scale>
          <a:sx n="75" d="100"/>
          <a:sy n="75" d="100"/>
        </p:scale>
        <p:origin x="148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7366000" y="0"/>
            <a:ext cx="5635625" cy="488950"/>
          </a:xfrm>
          <a:prstGeom prst="rect">
            <a:avLst/>
          </a:prstGeom>
        </p:spPr>
        <p:txBody>
          <a:bodyPr vert="horz" lIns="91440" tIns="45720" rIns="91440" bIns="45720" rtlCol="0"/>
          <a:lstStyle>
            <a:lvl1pPr algn="r">
              <a:defRPr sz="1200"/>
            </a:lvl1pPr>
          </a:lstStyle>
          <a:p>
            <a:fld id="{6CD6E511-DB1B-7841-B383-CD73C94CBCBD}" type="datetimeFigureOut">
              <a:rPr lang="en-US" smtClean="0"/>
              <a:t>10/25/22</a:t>
            </a:fld>
            <a:endParaRPr lang="en-US"/>
          </a:p>
        </p:txBody>
      </p:sp>
      <p:sp>
        <p:nvSpPr>
          <p:cNvPr id="4" name="Slide Image Placeholder 3"/>
          <p:cNvSpPr>
            <a:spLocks noGrp="1" noRot="1" noChangeAspect="1"/>
          </p:cNvSpPr>
          <p:nvPr>
            <p:ph type="sldImg" idx="2"/>
          </p:nvPr>
        </p:nvSpPr>
        <p:spPr>
          <a:xfrm>
            <a:off x="4306888" y="1219200"/>
            <a:ext cx="4391025"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300163" y="4694238"/>
            <a:ext cx="10404475" cy="38401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64650"/>
            <a:ext cx="5635625" cy="4889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7366000" y="9264650"/>
            <a:ext cx="5635625" cy="488950"/>
          </a:xfrm>
          <a:prstGeom prst="rect">
            <a:avLst/>
          </a:prstGeom>
        </p:spPr>
        <p:txBody>
          <a:bodyPr vert="horz" lIns="91440" tIns="45720" rIns="91440" bIns="45720" rtlCol="0" anchor="b"/>
          <a:lstStyle>
            <a:lvl1pPr algn="r">
              <a:defRPr sz="1200"/>
            </a:lvl1pPr>
          </a:lstStyle>
          <a:p>
            <a:fld id="{AEBF5454-4CA7-E144-8400-15E405AC699E}" type="slidenum">
              <a:rPr lang="en-US" smtClean="0"/>
              <a:t>‹#›</a:t>
            </a:fld>
            <a:endParaRPr lang="en-US"/>
          </a:p>
        </p:txBody>
      </p:sp>
    </p:spTree>
    <p:extLst>
      <p:ext uri="{BB962C8B-B14F-4D97-AF65-F5344CB8AC3E}">
        <p14:creationId xmlns:p14="http://schemas.microsoft.com/office/powerpoint/2010/main" val="1849040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44% of submitted proposals were selected.  </a:t>
            </a:r>
          </a:p>
        </p:txBody>
      </p:sp>
      <p:sp>
        <p:nvSpPr>
          <p:cNvPr id="4" name="Slide Number Placeholder 3"/>
          <p:cNvSpPr>
            <a:spLocks noGrp="1"/>
          </p:cNvSpPr>
          <p:nvPr>
            <p:ph type="sldNum" sz="quarter" idx="5"/>
          </p:nvPr>
        </p:nvSpPr>
        <p:spPr/>
        <p:txBody>
          <a:bodyPr/>
          <a:lstStyle/>
          <a:p>
            <a:fld id="{AEBF5454-4CA7-E144-8400-15E405AC699E}" type="slidenum">
              <a:rPr lang="en-US" smtClean="0"/>
              <a:t>4</a:t>
            </a:fld>
            <a:endParaRPr lang="en-US"/>
          </a:p>
        </p:txBody>
      </p:sp>
    </p:spTree>
    <p:extLst>
      <p:ext uri="{BB962C8B-B14F-4D97-AF65-F5344CB8AC3E}">
        <p14:creationId xmlns:p14="http://schemas.microsoft.com/office/powerpoint/2010/main" val="3728944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75360" y="3023616"/>
            <a:ext cx="11054080" cy="204825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FF26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0" i="0">
                <a:solidFill>
                  <a:srgbClr val="FF2600"/>
                </a:solidFill>
                <a:latin typeface="Times New Roman"/>
                <a:cs typeface="Times New Roman"/>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8923" y="9107315"/>
            <a:ext cx="3342240" cy="521085"/>
          </a:xfrm>
          <a:prstGeom prst="rect">
            <a:avLst/>
          </a:prstGeom>
        </p:spPr>
      </p:pic>
      <p:sp>
        <p:nvSpPr>
          <p:cNvPr id="17" name="bg object 17"/>
          <p:cNvSpPr/>
          <p:nvPr/>
        </p:nvSpPr>
        <p:spPr>
          <a:xfrm>
            <a:off x="225199" y="1121427"/>
            <a:ext cx="16510" cy="13970"/>
          </a:xfrm>
          <a:custGeom>
            <a:avLst/>
            <a:gdLst/>
            <a:ahLst/>
            <a:cxnLst/>
            <a:rect l="l" t="t" r="r" b="b"/>
            <a:pathLst>
              <a:path w="16510" h="13969">
                <a:moveTo>
                  <a:pt x="0" y="0"/>
                </a:moveTo>
                <a:lnTo>
                  <a:pt x="16057" y="0"/>
                </a:lnTo>
                <a:lnTo>
                  <a:pt x="16057" y="13763"/>
                </a:lnTo>
                <a:lnTo>
                  <a:pt x="0" y="13763"/>
                </a:lnTo>
                <a:lnTo>
                  <a:pt x="0" y="0"/>
                </a:lnTo>
                <a:close/>
              </a:path>
            </a:pathLst>
          </a:custGeom>
          <a:solidFill>
            <a:srgbClr val="000000"/>
          </a:solidFill>
        </p:spPr>
        <p:txBody>
          <a:bodyPr wrap="square" lIns="0" tIns="0" rIns="0" bIns="0" rtlCol="0"/>
          <a:lstStyle/>
          <a:p>
            <a:endParaRPr/>
          </a:p>
        </p:txBody>
      </p:sp>
      <p:sp>
        <p:nvSpPr>
          <p:cNvPr id="18" name="bg object 18"/>
          <p:cNvSpPr/>
          <p:nvPr/>
        </p:nvSpPr>
        <p:spPr>
          <a:xfrm>
            <a:off x="218313" y="1121435"/>
            <a:ext cx="20955" cy="20955"/>
          </a:xfrm>
          <a:custGeom>
            <a:avLst/>
            <a:gdLst/>
            <a:ahLst/>
            <a:cxnLst/>
            <a:rect l="l" t="t" r="r" b="b"/>
            <a:pathLst>
              <a:path w="20954" h="20955">
                <a:moveTo>
                  <a:pt x="20637" y="0"/>
                </a:moveTo>
                <a:lnTo>
                  <a:pt x="6883" y="0"/>
                </a:lnTo>
                <a:lnTo>
                  <a:pt x="4584" y="2298"/>
                </a:lnTo>
                <a:lnTo>
                  <a:pt x="2286" y="4584"/>
                </a:lnTo>
                <a:lnTo>
                  <a:pt x="0" y="6883"/>
                </a:lnTo>
                <a:lnTo>
                  <a:pt x="0" y="20650"/>
                </a:lnTo>
                <a:lnTo>
                  <a:pt x="13766" y="20650"/>
                </a:lnTo>
                <a:lnTo>
                  <a:pt x="16052" y="18351"/>
                </a:lnTo>
                <a:lnTo>
                  <a:pt x="18351" y="16052"/>
                </a:lnTo>
                <a:lnTo>
                  <a:pt x="20637" y="13766"/>
                </a:lnTo>
                <a:lnTo>
                  <a:pt x="20637" y="0"/>
                </a:lnTo>
                <a:close/>
              </a:path>
            </a:pathLst>
          </a:custGeom>
          <a:solidFill>
            <a:srgbClr val="000000"/>
          </a:solidFill>
        </p:spPr>
        <p:txBody>
          <a:bodyPr wrap="square" lIns="0" tIns="0" rIns="0" bIns="0" rtlCol="0"/>
          <a:lstStyle/>
          <a:p>
            <a:endParaRPr/>
          </a:p>
        </p:txBody>
      </p:sp>
      <p:sp>
        <p:nvSpPr>
          <p:cNvPr id="19" name="bg object 19"/>
          <p:cNvSpPr/>
          <p:nvPr/>
        </p:nvSpPr>
        <p:spPr>
          <a:xfrm>
            <a:off x="218317" y="1128309"/>
            <a:ext cx="13970" cy="16510"/>
          </a:xfrm>
          <a:custGeom>
            <a:avLst/>
            <a:gdLst/>
            <a:ahLst/>
            <a:cxnLst/>
            <a:rect l="l" t="t" r="r" b="b"/>
            <a:pathLst>
              <a:path w="13970" h="16509">
                <a:moveTo>
                  <a:pt x="0" y="0"/>
                </a:moveTo>
                <a:lnTo>
                  <a:pt x="13763" y="0"/>
                </a:lnTo>
                <a:lnTo>
                  <a:pt x="13763" y="16057"/>
                </a:lnTo>
                <a:lnTo>
                  <a:pt x="0" y="16057"/>
                </a:lnTo>
                <a:lnTo>
                  <a:pt x="0" y="0"/>
                </a:lnTo>
                <a:close/>
              </a:path>
            </a:pathLst>
          </a:custGeom>
          <a:solidFill>
            <a:srgbClr val="000000"/>
          </a:solidFill>
        </p:spPr>
        <p:txBody>
          <a:bodyPr wrap="square" lIns="0" tIns="0" rIns="0" bIns="0" rtlCol="0"/>
          <a:lstStyle/>
          <a:p>
            <a:endParaRPr/>
          </a:p>
        </p:txBody>
      </p:sp>
      <p:sp>
        <p:nvSpPr>
          <p:cNvPr id="20" name="bg object 20"/>
          <p:cNvSpPr/>
          <p:nvPr/>
        </p:nvSpPr>
        <p:spPr>
          <a:xfrm>
            <a:off x="218313" y="1130604"/>
            <a:ext cx="18415" cy="18415"/>
          </a:xfrm>
          <a:custGeom>
            <a:avLst/>
            <a:gdLst/>
            <a:ahLst/>
            <a:cxnLst/>
            <a:rect l="l" t="t" r="r" b="b"/>
            <a:pathLst>
              <a:path w="18414" h="18415">
                <a:moveTo>
                  <a:pt x="18351" y="4597"/>
                </a:moveTo>
                <a:lnTo>
                  <a:pt x="16052" y="2298"/>
                </a:lnTo>
                <a:lnTo>
                  <a:pt x="13766" y="0"/>
                </a:lnTo>
                <a:lnTo>
                  <a:pt x="0" y="0"/>
                </a:lnTo>
                <a:lnTo>
                  <a:pt x="0" y="13766"/>
                </a:lnTo>
                <a:lnTo>
                  <a:pt x="2286" y="16065"/>
                </a:lnTo>
                <a:lnTo>
                  <a:pt x="4584" y="18351"/>
                </a:lnTo>
                <a:lnTo>
                  <a:pt x="18351" y="18351"/>
                </a:lnTo>
                <a:lnTo>
                  <a:pt x="18351" y="4597"/>
                </a:lnTo>
                <a:close/>
              </a:path>
            </a:pathLst>
          </a:custGeom>
          <a:solidFill>
            <a:srgbClr val="000000"/>
          </a:solidFill>
        </p:spPr>
        <p:txBody>
          <a:bodyPr wrap="square" lIns="0" tIns="0" rIns="0" bIns="0" rtlCol="0"/>
          <a:lstStyle/>
          <a:p>
            <a:endParaRPr/>
          </a:p>
        </p:txBody>
      </p:sp>
      <p:sp>
        <p:nvSpPr>
          <p:cNvPr id="21" name="bg object 21"/>
          <p:cNvSpPr/>
          <p:nvPr/>
        </p:nvSpPr>
        <p:spPr>
          <a:xfrm>
            <a:off x="222897" y="1135201"/>
            <a:ext cx="12536805" cy="13970"/>
          </a:xfrm>
          <a:custGeom>
            <a:avLst/>
            <a:gdLst/>
            <a:ahLst/>
            <a:cxnLst/>
            <a:rect l="l" t="t" r="r" b="b"/>
            <a:pathLst>
              <a:path w="12536805" h="13969">
                <a:moveTo>
                  <a:pt x="12536437" y="0"/>
                </a:moveTo>
                <a:lnTo>
                  <a:pt x="12536437" y="0"/>
                </a:lnTo>
                <a:lnTo>
                  <a:pt x="0" y="0"/>
                </a:lnTo>
                <a:lnTo>
                  <a:pt x="0" y="13754"/>
                </a:lnTo>
                <a:lnTo>
                  <a:pt x="12536437" y="13754"/>
                </a:lnTo>
                <a:lnTo>
                  <a:pt x="12536437" y="0"/>
                </a:lnTo>
                <a:close/>
              </a:path>
            </a:pathLst>
          </a:custGeom>
          <a:solidFill>
            <a:srgbClr val="000000"/>
          </a:solidFill>
        </p:spPr>
        <p:txBody>
          <a:bodyPr wrap="square" lIns="0" tIns="0" rIns="0" bIns="0" rtlCol="0"/>
          <a:lstStyle/>
          <a:p>
            <a:endParaRPr/>
          </a:p>
        </p:txBody>
      </p:sp>
      <p:sp>
        <p:nvSpPr>
          <p:cNvPr id="22" name="bg object 22"/>
          <p:cNvSpPr/>
          <p:nvPr/>
        </p:nvSpPr>
        <p:spPr>
          <a:xfrm>
            <a:off x="12745580" y="1132898"/>
            <a:ext cx="16510" cy="16510"/>
          </a:xfrm>
          <a:custGeom>
            <a:avLst/>
            <a:gdLst/>
            <a:ahLst/>
            <a:cxnLst/>
            <a:rect l="l" t="t" r="r" b="b"/>
            <a:pathLst>
              <a:path w="16509" h="16509">
                <a:moveTo>
                  <a:pt x="16052" y="0"/>
                </a:moveTo>
                <a:lnTo>
                  <a:pt x="2285" y="0"/>
                </a:lnTo>
                <a:lnTo>
                  <a:pt x="0" y="2293"/>
                </a:lnTo>
                <a:lnTo>
                  <a:pt x="0" y="16057"/>
                </a:lnTo>
                <a:lnTo>
                  <a:pt x="13766" y="16057"/>
                </a:lnTo>
                <a:lnTo>
                  <a:pt x="16052" y="13762"/>
                </a:lnTo>
                <a:lnTo>
                  <a:pt x="16052" y="0"/>
                </a:lnTo>
                <a:close/>
              </a:path>
            </a:pathLst>
          </a:custGeom>
          <a:solidFill>
            <a:srgbClr val="000000"/>
          </a:solidFill>
        </p:spPr>
        <p:txBody>
          <a:bodyPr wrap="square" lIns="0" tIns="0" rIns="0" bIns="0" rtlCol="0"/>
          <a:lstStyle/>
          <a:p>
            <a:endParaRPr/>
          </a:p>
        </p:txBody>
      </p:sp>
      <p:sp>
        <p:nvSpPr>
          <p:cNvPr id="23" name="bg object 23"/>
          <p:cNvSpPr/>
          <p:nvPr/>
        </p:nvSpPr>
        <p:spPr>
          <a:xfrm>
            <a:off x="12747866" y="1126019"/>
            <a:ext cx="13970" cy="20955"/>
          </a:xfrm>
          <a:custGeom>
            <a:avLst/>
            <a:gdLst/>
            <a:ahLst/>
            <a:cxnLst/>
            <a:rect l="l" t="t" r="r" b="b"/>
            <a:pathLst>
              <a:path w="13970" h="20955">
                <a:moveTo>
                  <a:pt x="13766" y="0"/>
                </a:moveTo>
                <a:lnTo>
                  <a:pt x="0" y="0"/>
                </a:lnTo>
                <a:lnTo>
                  <a:pt x="0" y="2298"/>
                </a:lnTo>
                <a:lnTo>
                  <a:pt x="0" y="4584"/>
                </a:lnTo>
                <a:lnTo>
                  <a:pt x="0" y="16065"/>
                </a:lnTo>
                <a:lnTo>
                  <a:pt x="0" y="18351"/>
                </a:lnTo>
                <a:lnTo>
                  <a:pt x="0" y="20650"/>
                </a:lnTo>
                <a:lnTo>
                  <a:pt x="13766" y="20650"/>
                </a:lnTo>
                <a:lnTo>
                  <a:pt x="13766" y="18351"/>
                </a:lnTo>
                <a:lnTo>
                  <a:pt x="13766" y="16065"/>
                </a:lnTo>
                <a:lnTo>
                  <a:pt x="13766" y="4584"/>
                </a:lnTo>
                <a:lnTo>
                  <a:pt x="13766" y="2298"/>
                </a:lnTo>
                <a:lnTo>
                  <a:pt x="13766" y="0"/>
                </a:lnTo>
                <a:close/>
              </a:path>
            </a:pathLst>
          </a:custGeom>
          <a:solidFill>
            <a:srgbClr val="000000"/>
          </a:solidFill>
        </p:spPr>
        <p:txBody>
          <a:bodyPr wrap="square" lIns="0" tIns="0" rIns="0" bIns="0" rtlCol="0"/>
          <a:lstStyle/>
          <a:p>
            <a:endParaRPr/>
          </a:p>
        </p:txBody>
      </p:sp>
      <p:sp>
        <p:nvSpPr>
          <p:cNvPr id="24" name="bg object 24"/>
          <p:cNvSpPr/>
          <p:nvPr/>
        </p:nvSpPr>
        <p:spPr>
          <a:xfrm>
            <a:off x="12743281" y="1121435"/>
            <a:ext cx="18415" cy="18415"/>
          </a:xfrm>
          <a:custGeom>
            <a:avLst/>
            <a:gdLst/>
            <a:ahLst/>
            <a:cxnLst/>
            <a:rect l="l" t="t" r="r" b="b"/>
            <a:pathLst>
              <a:path w="18415" h="18415">
                <a:moveTo>
                  <a:pt x="18351" y="4584"/>
                </a:moveTo>
                <a:lnTo>
                  <a:pt x="16065" y="2298"/>
                </a:lnTo>
                <a:lnTo>
                  <a:pt x="13766" y="0"/>
                </a:lnTo>
                <a:lnTo>
                  <a:pt x="0" y="0"/>
                </a:lnTo>
                <a:lnTo>
                  <a:pt x="0" y="13766"/>
                </a:lnTo>
                <a:lnTo>
                  <a:pt x="2298" y="16052"/>
                </a:lnTo>
                <a:lnTo>
                  <a:pt x="4584" y="18351"/>
                </a:lnTo>
                <a:lnTo>
                  <a:pt x="18351" y="18351"/>
                </a:lnTo>
                <a:lnTo>
                  <a:pt x="18351" y="4584"/>
                </a:lnTo>
                <a:close/>
              </a:path>
            </a:pathLst>
          </a:custGeom>
          <a:solidFill>
            <a:srgbClr val="000000"/>
          </a:solidFill>
        </p:spPr>
        <p:txBody>
          <a:bodyPr wrap="square" lIns="0" tIns="0" rIns="0" bIns="0" rtlCol="0"/>
          <a:lstStyle/>
          <a:p>
            <a:endParaRPr/>
          </a:p>
        </p:txBody>
      </p:sp>
      <p:sp>
        <p:nvSpPr>
          <p:cNvPr id="25" name="bg object 25"/>
          <p:cNvSpPr/>
          <p:nvPr/>
        </p:nvSpPr>
        <p:spPr>
          <a:xfrm>
            <a:off x="227493" y="1121427"/>
            <a:ext cx="12529820" cy="13970"/>
          </a:xfrm>
          <a:custGeom>
            <a:avLst/>
            <a:gdLst/>
            <a:ahLst/>
            <a:cxnLst/>
            <a:rect l="l" t="t" r="r" b="b"/>
            <a:pathLst>
              <a:path w="12529820" h="13969">
                <a:moveTo>
                  <a:pt x="0" y="0"/>
                </a:moveTo>
                <a:lnTo>
                  <a:pt x="12529556" y="0"/>
                </a:lnTo>
                <a:lnTo>
                  <a:pt x="12529556" y="13763"/>
                </a:lnTo>
                <a:lnTo>
                  <a:pt x="0" y="13763"/>
                </a:lnTo>
                <a:lnTo>
                  <a:pt x="0" y="0"/>
                </a:lnTo>
                <a:close/>
              </a:path>
            </a:pathLst>
          </a:custGeom>
          <a:solidFill>
            <a:srgbClr val="000000"/>
          </a:solidFill>
        </p:spPr>
        <p:txBody>
          <a:bodyPr wrap="square" lIns="0" tIns="0" rIns="0" bIns="0" rtlCol="0"/>
          <a:lstStyle/>
          <a:p>
            <a:endParaRPr/>
          </a:p>
        </p:txBody>
      </p:sp>
      <p:sp>
        <p:nvSpPr>
          <p:cNvPr id="26" name="bg object 26"/>
          <p:cNvSpPr/>
          <p:nvPr/>
        </p:nvSpPr>
        <p:spPr>
          <a:xfrm>
            <a:off x="250432" y="1144367"/>
            <a:ext cx="0" cy="55244"/>
          </a:xfrm>
          <a:custGeom>
            <a:avLst/>
            <a:gdLst/>
            <a:ahLst/>
            <a:cxnLst/>
            <a:rect l="l" t="t" r="r" b="b"/>
            <a:pathLst>
              <a:path h="55244">
                <a:moveTo>
                  <a:pt x="0" y="0"/>
                </a:moveTo>
                <a:lnTo>
                  <a:pt x="0" y="55054"/>
                </a:lnTo>
              </a:path>
            </a:pathLst>
          </a:custGeom>
          <a:ln w="27527">
            <a:solidFill>
              <a:srgbClr val="FFFF00"/>
            </a:solidFill>
          </a:ln>
        </p:spPr>
        <p:txBody>
          <a:bodyPr wrap="square" lIns="0" tIns="0" rIns="0" bIns="0" rtlCol="0"/>
          <a:lstStyle/>
          <a:p>
            <a:endParaRPr/>
          </a:p>
        </p:txBody>
      </p:sp>
      <p:sp>
        <p:nvSpPr>
          <p:cNvPr id="27" name="bg object 27"/>
          <p:cNvSpPr/>
          <p:nvPr/>
        </p:nvSpPr>
        <p:spPr>
          <a:xfrm>
            <a:off x="236668" y="1171894"/>
            <a:ext cx="12488545" cy="27940"/>
          </a:xfrm>
          <a:custGeom>
            <a:avLst/>
            <a:gdLst/>
            <a:ahLst/>
            <a:cxnLst/>
            <a:rect l="l" t="t" r="r" b="b"/>
            <a:pathLst>
              <a:path w="12488545" h="27940">
                <a:moveTo>
                  <a:pt x="0" y="0"/>
                </a:moveTo>
                <a:lnTo>
                  <a:pt x="12488265" y="0"/>
                </a:lnTo>
                <a:lnTo>
                  <a:pt x="12488265" y="27527"/>
                </a:lnTo>
                <a:lnTo>
                  <a:pt x="0" y="27527"/>
                </a:lnTo>
                <a:lnTo>
                  <a:pt x="0" y="0"/>
                </a:lnTo>
                <a:close/>
              </a:path>
            </a:pathLst>
          </a:custGeom>
          <a:solidFill>
            <a:srgbClr val="FFFF00"/>
          </a:solidFill>
        </p:spPr>
        <p:txBody>
          <a:bodyPr wrap="square" lIns="0" tIns="0" rIns="0" bIns="0" rtlCol="0"/>
          <a:lstStyle/>
          <a:p>
            <a:endParaRPr/>
          </a:p>
        </p:txBody>
      </p:sp>
      <p:sp>
        <p:nvSpPr>
          <p:cNvPr id="28" name="bg object 28"/>
          <p:cNvSpPr/>
          <p:nvPr/>
        </p:nvSpPr>
        <p:spPr>
          <a:xfrm>
            <a:off x="12711170" y="1144367"/>
            <a:ext cx="0" cy="55244"/>
          </a:xfrm>
          <a:custGeom>
            <a:avLst/>
            <a:gdLst/>
            <a:ahLst/>
            <a:cxnLst/>
            <a:rect l="l" t="t" r="r" b="b"/>
            <a:pathLst>
              <a:path h="55244">
                <a:moveTo>
                  <a:pt x="0" y="0"/>
                </a:moveTo>
                <a:lnTo>
                  <a:pt x="0" y="55054"/>
                </a:lnTo>
              </a:path>
            </a:pathLst>
          </a:custGeom>
          <a:ln w="27527">
            <a:solidFill>
              <a:srgbClr val="FFFF00"/>
            </a:solidFill>
          </a:ln>
        </p:spPr>
        <p:txBody>
          <a:bodyPr wrap="square" lIns="0" tIns="0" rIns="0" bIns="0" rtlCol="0"/>
          <a:lstStyle/>
          <a:p>
            <a:endParaRPr/>
          </a:p>
        </p:txBody>
      </p:sp>
      <p:sp>
        <p:nvSpPr>
          <p:cNvPr id="29" name="bg object 29"/>
          <p:cNvSpPr/>
          <p:nvPr/>
        </p:nvSpPr>
        <p:spPr>
          <a:xfrm>
            <a:off x="236668" y="1144367"/>
            <a:ext cx="12488545" cy="27940"/>
          </a:xfrm>
          <a:custGeom>
            <a:avLst/>
            <a:gdLst/>
            <a:ahLst/>
            <a:cxnLst/>
            <a:rect l="l" t="t" r="r" b="b"/>
            <a:pathLst>
              <a:path w="12488545" h="27940">
                <a:moveTo>
                  <a:pt x="0" y="0"/>
                </a:moveTo>
                <a:lnTo>
                  <a:pt x="12488265" y="0"/>
                </a:lnTo>
                <a:lnTo>
                  <a:pt x="12488265" y="27527"/>
                </a:lnTo>
                <a:lnTo>
                  <a:pt x="0" y="27527"/>
                </a:lnTo>
                <a:lnTo>
                  <a:pt x="0" y="0"/>
                </a:lnTo>
                <a:close/>
              </a:path>
            </a:pathLst>
          </a:custGeom>
          <a:solidFill>
            <a:srgbClr val="FFFF00"/>
          </a:solidFill>
        </p:spPr>
        <p:txBody>
          <a:bodyPr wrap="square" lIns="0" tIns="0" rIns="0" bIns="0" rtlCol="0"/>
          <a:lstStyle/>
          <a:p>
            <a:endParaRPr/>
          </a:p>
        </p:txBody>
      </p:sp>
      <p:pic>
        <p:nvPicPr>
          <p:cNvPr id="30" name="bg object 30"/>
          <p:cNvPicPr/>
          <p:nvPr/>
        </p:nvPicPr>
        <p:blipFill>
          <a:blip r:embed="rId3" cstate="print"/>
          <a:stretch>
            <a:fillRect/>
          </a:stretch>
        </p:blipFill>
        <p:spPr>
          <a:xfrm>
            <a:off x="0" y="1189089"/>
            <a:ext cx="4559360" cy="6559637"/>
          </a:xfrm>
          <a:prstGeom prst="rect">
            <a:avLst/>
          </a:prstGeom>
        </p:spPr>
      </p:pic>
      <p:pic>
        <p:nvPicPr>
          <p:cNvPr id="31" name="bg object 31"/>
          <p:cNvPicPr/>
          <p:nvPr/>
        </p:nvPicPr>
        <p:blipFill>
          <a:blip r:embed="rId4" cstate="print"/>
          <a:stretch>
            <a:fillRect/>
          </a:stretch>
        </p:blipFill>
        <p:spPr>
          <a:xfrm>
            <a:off x="4463653" y="2134449"/>
            <a:ext cx="4077543" cy="7173767"/>
          </a:xfrm>
          <a:prstGeom prst="rect">
            <a:avLst/>
          </a:prstGeom>
        </p:spPr>
      </p:pic>
      <p:pic>
        <p:nvPicPr>
          <p:cNvPr id="32" name="bg object 32"/>
          <p:cNvPicPr/>
          <p:nvPr/>
        </p:nvPicPr>
        <p:blipFill>
          <a:blip r:embed="rId5" cstate="print"/>
          <a:stretch>
            <a:fillRect/>
          </a:stretch>
        </p:blipFill>
        <p:spPr>
          <a:xfrm>
            <a:off x="8891192" y="3634902"/>
            <a:ext cx="4023674" cy="5865418"/>
          </a:xfrm>
          <a:prstGeom prst="rect">
            <a:avLst/>
          </a:prstGeom>
        </p:spPr>
      </p:pic>
      <p:sp>
        <p:nvSpPr>
          <p:cNvPr id="2" name="Holder 2"/>
          <p:cNvSpPr>
            <a:spLocks noGrp="1"/>
          </p:cNvSpPr>
          <p:nvPr>
            <p:ph type="title"/>
          </p:nvPr>
        </p:nvSpPr>
        <p:spPr/>
        <p:txBody>
          <a:bodyPr lIns="0" tIns="0" rIns="0" bIns="0"/>
          <a:lstStyle>
            <a:lvl1pPr>
              <a:defRPr sz="5400" b="0" i="0">
                <a:solidFill>
                  <a:srgbClr val="FF26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8923" y="9107315"/>
            <a:ext cx="3342240" cy="521085"/>
          </a:xfrm>
          <a:prstGeom prst="rect">
            <a:avLst/>
          </a:prstGeom>
        </p:spPr>
      </p:pic>
      <p:sp>
        <p:nvSpPr>
          <p:cNvPr id="2" name="Holder 2"/>
          <p:cNvSpPr>
            <a:spLocks noGrp="1"/>
          </p:cNvSpPr>
          <p:nvPr>
            <p:ph type="title"/>
          </p:nvPr>
        </p:nvSpPr>
        <p:spPr>
          <a:xfrm>
            <a:off x="4092763" y="182059"/>
            <a:ext cx="4819273" cy="848360"/>
          </a:xfrm>
          <a:prstGeom prst="rect">
            <a:avLst/>
          </a:prstGeom>
        </p:spPr>
        <p:txBody>
          <a:bodyPr wrap="square" lIns="0" tIns="0" rIns="0" bIns="0">
            <a:spAutoFit/>
          </a:bodyPr>
          <a:lstStyle>
            <a:lvl1pPr>
              <a:defRPr sz="5400" b="0" i="0">
                <a:solidFill>
                  <a:srgbClr val="FF2600"/>
                </a:solidFill>
                <a:latin typeface="Times New Roman"/>
                <a:cs typeface="Times New Roman"/>
              </a:defRPr>
            </a:lvl1pPr>
          </a:lstStyle>
          <a:p>
            <a:endParaRPr/>
          </a:p>
        </p:txBody>
      </p:sp>
      <p:sp>
        <p:nvSpPr>
          <p:cNvPr id="3" name="Holder 3"/>
          <p:cNvSpPr>
            <a:spLocks noGrp="1"/>
          </p:cNvSpPr>
          <p:nvPr>
            <p:ph type="body" idx="1"/>
          </p:nvPr>
        </p:nvSpPr>
        <p:spPr>
          <a:xfrm>
            <a:off x="1466850" y="2584450"/>
            <a:ext cx="10495280" cy="6094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21632" y="9070848"/>
            <a:ext cx="4161536"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10/25/22</a:t>
            </a:fld>
            <a:endParaRPr lang="en-US"/>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6400-9E8B-FB42-9724-37B5F2D76523}"/>
              </a:ext>
            </a:extLst>
          </p:cNvPr>
          <p:cNvSpPr>
            <a:spLocks noGrp="1"/>
          </p:cNvSpPr>
          <p:nvPr>
            <p:ph type="title"/>
          </p:nvPr>
        </p:nvSpPr>
        <p:spPr>
          <a:xfrm>
            <a:off x="520700" y="204016"/>
            <a:ext cx="11963400" cy="1169551"/>
          </a:xfrm>
        </p:spPr>
        <p:txBody>
          <a:bodyPr/>
          <a:lstStyle/>
          <a:p>
            <a:pPr algn="ctr"/>
            <a:r>
              <a:rPr lang="en-US" sz="4000" dirty="0"/>
              <a:t>Maryland Energy Innovation Institute (MEI</a:t>
            </a:r>
            <a:r>
              <a:rPr lang="en-US" sz="4000" baseline="30000" dirty="0"/>
              <a:t>2</a:t>
            </a:r>
            <a:r>
              <a:rPr lang="en-US" sz="4000" dirty="0"/>
              <a:t>)</a:t>
            </a:r>
            <a:br>
              <a:rPr lang="en-US" sz="4000" dirty="0"/>
            </a:br>
            <a:r>
              <a:rPr lang="en-US" sz="3600" dirty="0">
                <a:solidFill>
                  <a:schemeClr val="tx1"/>
                </a:solidFill>
              </a:rPr>
              <a:t>Director: Prof. Erich </a:t>
            </a:r>
            <a:r>
              <a:rPr lang="en-US" sz="3600" dirty="0" err="1">
                <a:solidFill>
                  <a:schemeClr val="tx1"/>
                </a:solidFill>
              </a:rPr>
              <a:t>Wachsman</a:t>
            </a:r>
            <a:endParaRPr lang="en-US" sz="4000" dirty="0">
              <a:solidFill>
                <a:schemeClr val="tx1"/>
              </a:solidFill>
            </a:endParaRPr>
          </a:p>
        </p:txBody>
      </p:sp>
      <p:graphicFrame>
        <p:nvGraphicFramePr>
          <p:cNvPr id="4" name="Table 3">
            <a:extLst>
              <a:ext uri="{FF2B5EF4-FFF2-40B4-BE49-F238E27FC236}">
                <a16:creationId xmlns:a16="http://schemas.microsoft.com/office/drawing/2014/main" id="{24A55529-BE65-8F4C-B5C2-884A5EDEFB6C}"/>
              </a:ext>
            </a:extLst>
          </p:cNvPr>
          <p:cNvGraphicFramePr>
            <a:graphicFrameLocks noGrp="1"/>
          </p:cNvGraphicFramePr>
          <p:nvPr>
            <p:extLst>
              <p:ext uri="{D42A27DB-BD31-4B8C-83A1-F6EECF244321}">
                <p14:modId xmlns:p14="http://schemas.microsoft.com/office/powerpoint/2010/main" val="409121268"/>
              </p:ext>
            </p:extLst>
          </p:nvPr>
        </p:nvGraphicFramePr>
        <p:xfrm>
          <a:off x="1070472" y="1689799"/>
          <a:ext cx="10494963" cy="304800"/>
        </p:xfrm>
        <a:graphic>
          <a:graphicData uri="http://schemas.openxmlformats.org/drawingml/2006/table">
            <a:tbl>
              <a:tblPr/>
              <a:tblGrid>
                <a:gridCol w="10494963">
                  <a:extLst>
                    <a:ext uri="{9D8B030D-6E8A-4147-A177-3AD203B41FA5}">
                      <a16:colId xmlns:a16="http://schemas.microsoft.com/office/drawing/2014/main" val="354054192"/>
                    </a:ext>
                  </a:extLst>
                </a:gridCol>
              </a:tblGrid>
              <a:tr h="0">
                <a:tc>
                  <a:txBody>
                    <a:bodyPr/>
                    <a:lstStyle/>
                    <a:p>
                      <a:pPr algn="ctr"/>
                      <a:r>
                        <a:rPr lang="en-US" sz="2000" dirty="0">
                          <a:effectLst/>
                          <a:latin typeface="Century Schoolbook" panose="02040604050505020304" pitchFamily="18" charset="0"/>
                        </a:rPr>
                        <a:t> </a:t>
                      </a:r>
                      <a:r>
                        <a:rPr lang="en-US" sz="2000" b="1" dirty="0">
                          <a:effectLst/>
                          <a:latin typeface="Century Schoolbook" panose="02040604050505020304" pitchFamily="18" charset="0"/>
                        </a:rPr>
                        <a:t>SENATE BILL 460 </a:t>
                      </a:r>
                      <a:endParaRPr lang="en-US" sz="2000" dirty="0">
                        <a:effectLst/>
                        <a:latin typeface="Century Schoolbook" panose="02040604050505020304" pitchFamily="18" charset="0"/>
                      </a:endParaRPr>
                    </a:p>
                  </a:txBody>
                  <a:tcPr marL="47625" marR="47625" marT="0" marB="0">
                    <a:lnL>
                      <a:noFill/>
                    </a:lnL>
                    <a:lnR>
                      <a:noFill/>
                    </a:lnR>
                    <a:lnT>
                      <a:noFill/>
                    </a:lnT>
                    <a:lnB>
                      <a:noFill/>
                    </a:lnB>
                  </a:tcPr>
                </a:tc>
                <a:extLst>
                  <a:ext uri="{0D108BD9-81ED-4DB2-BD59-A6C34878D82A}">
                    <a16:rowId xmlns:a16="http://schemas.microsoft.com/office/drawing/2014/main" val="3094041628"/>
                  </a:ext>
                </a:extLst>
              </a:tr>
            </a:tbl>
          </a:graphicData>
        </a:graphic>
      </p:graphicFrame>
      <p:sp>
        <p:nvSpPr>
          <p:cNvPr id="5" name="Rectangle 1">
            <a:extLst>
              <a:ext uri="{FF2B5EF4-FFF2-40B4-BE49-F238E27FC236}">
                <a16:creationId xmlns:a16="http://schemas.microsoft.com/office/drawing/2014/main" id="{774A7A46-22BC-AA46-A3C9-9A87E5C0D2AB}"/>
              </a:ext>
            </a:extLst>
          </p:cNvPr>
          <p:cNvSpPr>
            <a:spLocks noGrp="1" noChangeArrowheads="1"/>
          </p:cNvSpPr>
          <p:nvPr>
            <p:ph type="body" idx="1"/>
          </p:nvPr>
        </p:nvSpPr>
        <p:spPr bwMode="auto">
          <a:xfrm>
            <a:off x="1042193" y="2431892"/>
            <a:ext cx="10496550"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dirty="0">
                <a:ln>
                  <a:noFill/>
                </a:ln>
                <a:solidFill>
                  <a:schemeClr val="tx1"/>
                </a:solidFill>
                <a:effectLst/>
                <a:latin typeface="Century Schoolbook" panose="020406040505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0604207E-44F5-2649-BB25-BCABA5C21EA7}"/>
              </a:ext>
            </a:extLst>
          </p:cNvPr>
          <p:cNvSpPr txBox="1"/>
          <p:nvPr/>
        </p:nvSpPr>
        <p:spPr>
          <a:xfrm>
            <a:off x="1254918" y="2038763"/>
            <a:ext cx="10962482" cy="1323439"/>
          </a:xfrm>
          <a:prstGeom prst="rect">
            <a:avLst/>
          </a:prstGeom>
          <a:noFill/>
        </p:spPr>
        <p:txBody>
          <a:bodyPr wrap="square">
            <a:spAutoFit/>
          </a:bodyPr>
          <a:lstStyle/>
          <a:p>
            <a:r>
              <a:rPr lang="en-US" sz="2000" dirty="0">
                <a:effectLst/>
                <a:latin typeface="Century Schoolbook" panose="02040604050505020304" pitchFamily="18" charset="0"/>
              </a:rPr>
              <a:t>AN ACT concerning:</a:t>
            </a:r>
          </a:p>
          <a:p>
            <a:endParaRPr lang="en-US" sz="2000" dirty="0">
              <a:effectLst/>
              <a:latin typeface="Century Schoolbook" panose="02040604050505020304" pitchFamily="18" charset="0"/>
            </a:endParaRPr>
          </a:p>
          <a:p>
            <a:r>
              <a:rPr lang="en-US" sz="2000" b="1" dirty="0">
                <a:effectLst/>
                <a:latin typeface="Century Schoolbook" panose="02040604050505020304" pitchFamily="18" charset="0"/>
              </a:rPr>
              <a:t>Economic Development – Advanced Clean Energy and Clean Energy Innovation </a:t>
            </a:r>
            <a:r>
              <a:rPr lang="en-US" sz="2000" dirty="0">
                <a:effectLst/>
                <a:latin typeface="Century Schoolbook" panose="02040604050505020304" pitchFamily="18" charset="0"/>
              </a:rPr>
              <a:t> </a:t>
            </a:r>
            <a:r>
              <a:rPr lang="en-US" sz="2000" b="1" dirty="0">
                <a:effectLst/>
                <a:latin typeface="Century Schoolbook" panose="02040604050505020304" pitchFamily="18" charset="0"/>
              </a:rPr>
              <a:t>Investments and Initiatives </a:t>
            </a:r>
            <a:endParaRPr lang="en-US" sz="2000" dirty="0">
              <a:effectLst/>
              <a:latin typeface="Century Schoolbook" panose="02040604050505020304" pitchFamily="18" charset="0"/>
            </a:endParaRPr>
          </a:p>
        </p:txBody>
      </p:sp>
      <p:sp>
        <p:nvSpPr>
          <p:cNvPr id="9" name="TextBox 8">
            <a:extLst>
              <a:ext uri="{FF2B5EF4-FFF2-40B4-BE49-F238E27FC236}">
                <a16:creationId xmlns:a16="http://schemas.microsoft.com/office/drawing/2014/main" id="{60F4FF23-7DD5-3C4D-8599-DE6D75CFAEFF}"/>
              </a:ext>
            </a:extLst>
          </p:cNvPr>
          <p:cNvSpPr txBox="1"/>
          <p:nvPr/>
        </p:nvSpPr>
        <p:spPr>
          <a:xfrm>
            <a:off x="1281610" y="3543765"/>
            <a:ext cx="10283825" cy="2031325"/>
          </a:xfrm>
          <a:prstGeom prst="rect">
            <a:avLst/>
          </a:prstGeom>
          <a:noFill/>
        </p:spPr>
        <p:txBody>
          <a:bodyPr wrap="square">
            <a:spAutoFit/>
          </a:bodyPr>
          <a:lstStyle/>
          <a:p>
            <a:r>
              <a:rPr lang="en-US" b="1" dirty="0">
                <a:effectLst/>
                <a:latin typeface="Century Schoolbook" panose="02040604050505020304" pitchFamily="18" charset="0"/>
              </a:rPr>
              <a:t>“CLEAN ENERGY INNOVATION” MEANS IN–STATE DEVELOPMENT AND </a:t>
            </a:r>
            <a:r>
              <a:rPr lang="en-US" dirty="0">
                <a:effectLst/>
                <a:latin typeface="Century Schoolbook" panose="02040604050505020304" pitchFamily="18" charset="0"/>
              </a:rPr>
              <a:t> </a:t>
            </a:r>
            <a:r>
              <a:rPr lang="en-US" b="1" dirty="0">
                <a:effectLst/>
                <a:latin typeface="Century Schoolbook" panose="02040604050505020304" pitchFamily="18" charset="0"/>
              </a:rPr>
              <a:t>DEPLOYMENT OF ADVANCED CLEAN ENERGY TECHNOLOGIES THAT ADDRESS THE GOALS OF: </a:t>
            </a:r>
            <a:endParaRPr lang="en-US" dirty="0">
              <a:effectLst/>
              <a:latin typeface="Century Schoolbook" panose="02040604050505020304" pitchFamily="18" charset="0"/>
            </a:endParaRPr>
          </a:p>
          <a:p>
            <a:pPr lvl="1"/>
            <a:r>
              <a:rPr lang="en-US" b="1" dirty="0">
                <a:effectLst/>
                <a:latin typeface="Century Schoolbook" panose="02040604050505020304" pitchFamily="18" charset="0"/>
              </a:rPr>
              <a:t>(1) ENERGY EFFICIENCY IN ALL ECONOMIC SECTORS; </a:t>
            </a:r>
            <a:endParaRPr lang="en-US" dirty="0">
              <a:effectLst/>
              <a:latin typeface="Century Schoolbook" panose="02040604050505020304" pitchFamily="18" charset="0"/>
            </a:endParaRPr>
          </a:p>
          <a:p>
            <a:pPr lvl="1"/>
            <a:r>
              <a:rPr lang="en-US" b="1" dirty="0">
                <a:effectLst/>
                <a:latin typeface="Century Schoolbook" panose="02040604050505020304" pitchFamily="18" charset="0"/>
              </a:rPr>
              <a:t>(2) CARBON–FREE GENERATION OF ELECTRICAL POWER; AND </a:t>
            </a:r>
            <a:r>
              <a:rPr lang="en-US" dirty="0">
                <a:effectLst/>
                <a:latin typeface="Century Schoolbook" panose="02040604050505020304" pitchFamily="18" charset="0"/>
              </a:rPr>
              <a:t> </a:t>
            </a:r>
          </a:p>
          <a:p>
            <a:pPr lvl="1"/>
            <a:r>
              <a:rPr lang="en-US" b="1" dirty="0">
                <a:effectLst/>
                <a:latin typeface="Century Schoolbook" panose="02040604050505020304" pitchFamily="18" charset="0"/>
              </a:rPr>
              <a:t>(3) THE REDUCTION OF DIRECT AND INDIRECT GREENHOUSE GAS </a:t>
            </a:r>
            <a:r>
              <a:rPr lang="en-US" dirty="0">
                <a:effectLst/>
                <a:latin typeface="Century Schoolbook" panose="02040604050505020304" pitchFamily="18" charset="0"/>
              </a:rPr>
              <a:t> </a:t>
            </a:r>
            <a:r>
              <a:rPr lang="en-US" b="1" dirty="0">
                <a:effectLst/>
                <a:latin typeface="Century Schoolbook" panose="02040604050505020304" pitchFamily="18" charset="0"/>
              </a:rPr>
              <a:t>EMISSIONS IN ALL ECONOMIC SECTORS. </a:t>
            </a:r>
            <a:endParaRPr lang="en-US" dirty="0">
              <a:effectLst/>
              <a:latin typeface="Century Schoolbook" panose="02040604050505020304" pitchFamily="18" charset="0"/>
            </a:endParaRPr>
          </a:p>
        </p:txBody>
      </p:sp>
      <p:sp>
        <p:nvSpPr>
          <p:cNvPr id="11" name="TextBox 10">
            <a:extLst>
              <a:ext uri="{FF2B5EF4-FFF2-40B4-BE49-F238E27FC236}">
                <a16:creationId xmlns:a16="http://schemas.microsoft.com/office/drawing/2014/main" id="{27119A46-A2AF-764A-8FDB-9D124EC574DA}"/>
              </a:ext>
            </a:extLst>
          </p:cNvPr>
          <p:cNvSpPr txBox="1"/>
          <p:nvPr/>
        </p:nvSpPr>
        <p:spPr>
          <a:xfrm>
            <a:off x="1289359" y="5736133"/>
            <a:ext cx="10737567" cy="1938992"/>
          </a:xfrm>
          <a:prstGeom prst="rect">
            <a:avLst/>
          </a:prstGeom>
          <a:noFill/>
        </p:spPr>
        <p:txBody>
          <a:bodyPr wrap="square">
            <a:spAutoFit/>
          </a:bodyPr>
          <a:lstStyle/>
          <a:p>
            <a:r>
              <a:rPr lang="en-US" sz="2000" dirty="0">
                <a:effectLst/>
                <a:latin typeface="Century Schoolbook" panose="02040604050505020304" pitchFamily="18" charset="0"/>
              </a:rPr>
              <a:t>There is a Maryland Energy Innovation Institute. </a:t>
            </a:r>
          </a:p>
          <a:p>
            <a:r>
              <a:rPr lang="en-US" sz="2000" dirty="0">
                <a:effectLst/>
                <a:latin typeface="Century Schoolbook" panose="02040604050505020304" pitchFamily="18" charset="0"/>
              </a:rPr>
              <a:t>The purposes of the Institute are to: </a:t>
            </a:r>
          </a:p>
          <a:p>
            <a:pPr marL="866775" lvl="1" indent="-409575"/>
            <a:r>
              <a:rPr lang="en-US" sz="2000" dirty="0">
                <a:effectLst/>
                <a:latin typeface="Century Schoolbook" panose="02040604050505020304" pitchFamily="18" charset="0"/>
              </a:rPr>
              <a:t>(1) collaborate with academic institutions in the State to participate in </a:t>
            </a:r>
            <a:r>
              <a:rPr lang="en-US" sz="2000" b="1" dirty="0">
                <a:effectLst/>
                <a:latin typeface="Century Schoolbook" panose="02040604050505020304" pitchFamily="18" charset="0"/>
              </a:rPr>
              <a:t>ADVANCED </a:t>
            </a:r>
            <a:r>
              <a:rPr lang="en-US" sz="2000" dirty="0">
                <a:effectLst/>
                <a:latin typeface="Century Schoolbook" panose="02040604050505020304" pitchFamily="18" charset="0"/>
              </a:rPr>
              <a:t>clean energy </a:t>
            </a:r>
            <a:r>
              <a:rPr lang="en-US" sz="2000" b="1" dirty="0">
                <a:effectLst/>
                <a:latin typeface="Century Schoolbook" panose="02040604050505020304" pitchFamily="18" charset="0"/>
              </a:rPr>
              <a:t>AND CLEAN ENERGY INNOVATION </a:t>
            </a:r>
            <a:r>
              <a:rPr lang="en-US" sz="2000" dirty="0">
                <a:effectLst/>
                <a:latin typeface="Century Schoolbook" panose="02040604050505020304" pitchFamily="18" charset="0"/>
              </a:rPr>
              <a:t>programs; and  </a:t>
            </a:r>
          </a:p>
          <a:p>
            <a:pPr marL="866775" lvl="1" indent="-409575"/>
            <a:r>
              <a:rPr lang="en-US" sz="2000" dirty="0">
                <a:effectLst/>
                <a:latin typeface="Century Schoolbook" panose="02040604050505020304" pitchFamily="18" charset="0"/>
              </a:rPr>
              <a:t>(2) develop and attract private investment in clean energy innovation and  commercialization in the State. </a:t>
            </a:r>
          </a:p>
        </p:txBody>
      </p:sp>
      <p:sp>
        <p:nvSpPr>
          <p:cNvPr id="13" name="TextBox 12">
            <a:extLst>
              <a:ext uri="{FF2B5EF4-FFF2-40B4-BE49-F238E27FC236}">
                <a16:creationId xmlns:a16="http://schemas.microsoft.com/office/drawing/2014/main" id="{A42D49EB-7EBC-1D43-A037-7901EF9515B8}"/>
              </a:ext>
            </a:extLst>
          </p:cNvPr>
          <p:cNvSpPr txBox="1"/>
          <p:nvPr/>
        </p:nvSpPr>
        <p:spPr>
          <a:xfrm>
            <a:off x="977874" y="1660948"/>
            <a:ext cx="11146928" cy="6151125"/>
          </a:xfrm>
          <a:prstGeom prst="rect">
            <a:avLst/>
          </a:prstGeom>
          <a:noFill/>
          <a:ln>
            <a:solidFill>
              <a:schemeClr val="tx1"/>
            </a:solidFill>
          </a:ln>
        </p:spPr>
        <p:txBody>
          <a:bodyPr wrap="square" rtlCol="0">
            <a:spAutoFit/>
          </a:bodyPr>
          <a:lstStyle/>
          <a:p>
            <a:endParaRPr lang="en-US" dirty="0"/>
          </a:p>
        </p:txBody>
      </p:sp>
      <p:sp>
        <p:nvSpPr>
          <p:cNvPr id="15" name="object 20">
            <a:extLst>
              <a:ext uri="{FF2B5EF4-FFF2-40B4-BE49-F238E27FC236}">
                <a16:creationId xmlns:a16="http://schemas.microsoft.com/office/drawing/2014/main" id="{EBDA175B-CDDE-2641-8043-B451DF14A67A}"/>
              </a:ext>
            </a:extLst>
          </p:cNvPr>
          <p:cNvSpPr txBox="1"/>
          <p:nvPr/>
        </p:nvSpPr>
        <p:spPr>
          <a:xfrm>
            <a:off x="863601" y="7949021"/>
            <a:ext cx="11811000" cy="864339"/>
          </a:xfrm>
          <a:prstGeom prst="rect">
            <a:avLst/>
          </a:prstGeom>
        </p:spPr>
        <p:txBody>
          <a:bodyPr vert="horz" wrap="square" lIns="0" tIns="43180" rIns="0" bIns="0" rtlCol="0">
            <a:spAutoFit/>
          </a:bodyPr>
          <a:lstStyle/>
          <a:p>
            <a:pPr marL="12700" marR="15875">
              <a:lnSpc>
                <a:spcPts val="3200"/>
              </a:lnSpc>
              <a:spcBef>
                <a:spcPts val="340"/>
              </a:spcBef>
              <a:tabLst>
                <a:tab pos="241300" algn="l"/>
              </a:tabLst>
            </a:pPr>
            <a:r>
              <a:rPr lang="en-US" sz="2800" b="1" i="1" dirty="0">
                <a:latin typeface="TimesNewRomanPS-BoldItalicMT"/>
                <a:cs typeface="TimesNewRomanPS-BoldItalicMT"/>
              </a:rPr>
              <a:t>Beginning in 2018, MEI</a:t>
            </a:r>
            <a:r>
              <a:rPr lang="en-US" sz="2800" b="1" i="1" baseline="30000" dirty="0">
                <a:latin typeface="TimesNewRomanPS-BoldItalicMT"/>
                <a:cs typeface="TimesNewRomanPS-BoldItalicMT"/>
              </a:rPr>
              <a:t>2</a:t>
            </a:r>
            <a:r>
              <a:rPr lang="en-US" sz="2800" b="1" i="1" dirty="0">
                <a:latin typeface="TimesNewRomanPS-BoldItalicMT"/>
                <a:cs typeface="TimesNewRomanPS-BoldItalicMT"/>
              </a:rPr>
              <a:t> has annually held an open competition to select early-stage clean energy technology projects for seed funding. </a:t>
            </a:r>
            <a:endParaRPr sz="2800" dirty="0">
              <a:latin typeface="Times New Roman"/>
              <a:cs typeface="Times New Roman"/>
            </a:endParaRPr>
          </a:p>
        </p:txBody>
      </p:sp>
    </p:spTree>
    <p:extLst>
      <p:ext uri="{BB962C8B-B14F-4D97-AF65-F5344CB8AC3E}">
        <p14:creationId xmlns:p14="http://schemas.microsoft.com/office/powerpoint/2010/main" val="3686484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8239" y="1063439"/>
            <a:ext cx="12767310" cy="80010"/>
            <a:chOff x="98239" y="1063439"/>
            <a:chExt cx="12767310" cy="80010"/>
          </a:xfrm>
        </p:grpSpPr>
        <p:sp>
          <p:nvSpPr>
            <p:cNvPr id="3" name="object 3"/>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5" name="object 5"/>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7" name="object 7"/>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8" name="object 8"/>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9" name="object 9"/>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0" name="object 10"/>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1" name="object 11"/>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3" name="object 13"/>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4" name="object 14"/>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5"/>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grpSp>
        <p:nvGrpSpPr>
          <p:cNvPr id="16" name="object 16"/>
          <p:cNvGrpSpPr/>
          <p:nvPr/>
        </p:nvGrpSpPr>
        <p:grpSpPr>
          <a:xfrm>
            <a:off x="0" y="9080500"/>
            <a:ext cx="3397250" cy="571500"/>
            <a:chOff x="0" y="9080500"/>
            <a:chExt cx="3397250" cy="571500"/>
          </a:xfrm>
        </p:grpSpPr>
        <p:pic>
          <p:nvPicPr>
            <p:cNvPr id="17" name="object 17"/>
            <p:cNvPicPr/>
            <p:nvPr/>
          </p:nvPicPr>
          <p:blipFill>
            <a:blip r:embed="rId2" cstate="print"/>
            <a:stretch>
              <a:fillRect/>
            </a:stretch>
          </p:blipFill>
          <p:spPr>
            <a:xfrm>
              <a:off x="28822" y="9080500"/>
              <a:ext cx="2254250" cy="571500"/>
            </a:xfrm>
            <a:prstGeom prst="rect">
              <a:avLst/>
            </a:prstGeom>
          </p:spPr>
        </p:pic>
        <p:pic>
          <p:nvPicPr>
            <p:cNvPr id="18" name="object 18"/>
            <p:cNvPicPr/>
            <p:nvPr/>
          </p:nvPicPr>
          <p:blipFill>
            <a:blip r:embed="rId3" cstate="print"/>
            <a:stretch>
              <a:fillRect/>
            </a:stretch>
          </p:blipFill>
          <p:spPr>
            <a:xfrm>
              <a:off x="0" y="9081582"/>
              <a:ext cx="3396872" cy="569334"/>
            </a:xfrm>
            <a:prstGeom prst="rect">
              <a:avLst/>
            </a:prstGeom>
          </p:spPr>
        </p:pic>
      </p:grpSp>
      <p:sp>
        <p:nvSpPr>
          <p:cNvPr id="19" name="object 19"/>
          <p:cNvSpPr txBox="1"/>
          <p:nvPr/>
        </p:nvSpPr>
        <p:spPr>
          <a:xfrm>
            <a:off x="112792" y="1193837"/>
            <a:ext cx="10498455"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2020</a:t>
            </a:r>
            <a:r>
              <a:rPr sz="2400" spc="5" dirty="0">
                <a:latin typeface="Times New Roman"/>
                <a:cs typeface="Times New Roman"/>
              </a:rPr>
              <a:t> </a:t>
            </a:r>
            <a:r>
              <a:rPr sz="2400" spc="-5" dirty="0">
                <a:latin typeface="Times New Roman"/>
                <a:cs typeface="Times New Roman"/>
              </a:rPr>
              <a:t>there</a:t>
            </a:r>
            <a:r>
              <a:rPr sz="2400" dirty="0">
                <a:latin typeface="Times New Roman"/>
                <a:cs typeface="Times New Roman"/>
              </a:rPr>
              <a:t> </a:t>
            </a:r>
            <a:r>
              <a:rPr sz="2400" spc="-5" dirty="0">
                <a:latin typeface="Times New Roman"/>
                <a:cs typeface="Times New Roman"/>
              </a:rPr>
              <a:t>were</a:t>
            </a:r>
            <a:r>
              <a:rPr sz="2400" dirty="0">
                <a:latin typeface="Times New Roman"/>
                <a:cs typeface="Times New Roman"/>
              </a:rPr>
              <a:t> 18</a:t>
            </a:r>
            <a:r>
              <a:rPr sz="2400" spc="5" dirty="0">
                <a:latin typeface="Times New Roman"/>
                <a:cs typeface="Times New Roman"/>
              </a:rPr>
              <a:t> </a:t>
            </a:r>
            <a:r>
              <a:rPr sz="2400" spc="-5" dirty="0">
                <a:latin typeface="Times New Roman"/>
                <a:cs typeface="Times New Roman"/>
              </a:rPr>
              <a:t>proposals</a:t>
            </a:r>
            <a:r>
              <a:rPr sz="2400" spc="5" dirty="0">
                <a:latin typeface="Times New Roman"/>
                <a:cs typeface="Times New Roman"/>
              </a:rPr>
              <a:t> </a:t>
            </a:r>
            <a:r>
              <a:rPr sz="2400" dirty="0">
                <a:latin typeface="Times New Roman"/>
                <a:cs typeface="Times New Roman"/>
              </a:rPr>
              <a:t>from 7</a:t>
            </a:r>
            <a:r>
              <a:rPr sz="2400" spc="5" dirty="0">
                <a:latin typeface="Times New Roman"/>
                <a:cs typeface="Times New Roman"/>
              </a:rPr>
              <a:t> </a:t>
            </a:r>
            <a:r>
              <a:rPr sz="2400" spc="-10" dirty="0">
                <a:latin typeface="Times New Roman"/>
                <a:cs typeface="Times New Roman"/>
              </a:rPr>
              <a:t>different</a:t>
            </a:r>
            <a:r>
              <a:rPr sz="2400" spc="5" dirty="0">
                <a:latin typeface="Times New Roman"/>
                <a:cs typeface="Times New Roman"/>
              </a:rPr>
              <a:t> </a:t>
            </a:r>
            <a:r>
              <a:rPr sz="2400" spc="-5" dirty="0">
                <a:latin typeface="Times New Roman"/>
                <a:cs typeface="Times New Roman"/>
              </a:rPr>
              <a:t>Institutions</a:t>
            </a:r>
            <a:r>
              <a:rPr sz="2400" spc="5" dirty="0">
                <a:latin typeface="Times New Roman"/>
                <a:cs typeface="Times New Roman"/>
              </a:rPr>
              <a:t> </a:t>
            </a:r>
            <a:r>
              <a:rPr sz="2400" spc="-5" dirty="0">
                <a:latin typeface="Times New Roman"/>
                <a:cs typeface="Times New Roman"/>
              </a:rPr>
              <a:t>and</a:t>
            </a:r>
            <a:r>
              <a:rPr sz="2400" spc="5" dirty="0">
                <a:latin typeface="Times New Roman"/>
                <a:cs typeface="Times New Roman"/>
              </a:rPr>
              <a:t> </a:t>
            </a:r>
            <a:r>
              <a:rPr sz="2400" dirty="0">
                <a:latin typeface="Times New Roman"/>
                <a:cs typeface="Times New Roman"/>
              </a:rPr>
              <a:t>6</a:t>
            </a:r>
            <a:r>
              <a:rPr sz="2400" spc="5" dirty="0">
                <a:latin typeface="Times New Roman"/>
                <a:cs typeface="Times New Roman"/>
              </a:rPr>
              <a:t> </a:t>
            </a:r>
            <a:r>
              <a:rPr sz="2400" spc="-5" dirty="0">
                <a:latin typeface="Times New Roman"/>
                <a:cs typeface="Times New Roman"/>
              </a:rPr>
              <a:t>new</a:t>
            </a:r>
            <a:r>
              <a:rPr sz="2400" spc="5" dirty="0">
                <a:latin typeface="Times New Roman"/>
                <a:cs typeface="Times New Roman"/>
              </a:rPr>
              <a:t> </a:t>
            </a:r>
            <a:r>
              <a:rPr sz="2400" spc="-5" dirty="0">
                <a:latin typeface="Times New Roman"/>
                <a:cs typeface="Times New Roman"/>
              </a:rPr>
              <a:t>awards</a:t>
            </a:r>
            <a:r>
              <a:rPr sz="2400" spc="5" dirty="0">
                <a:latin typeface="Times New Roman"/>
                <a:cs typeface="Times New Roman"/>
              </a:rPr>
              <a:t> </a:t>
            </a:r>
            <a:r>
              <a:rPr sz="2400" spc="-5" dirty="0">
                <a:latin typeface="Times New Roman"/>
                <a:cs typeface="Times New Roman"/>
              </a:rPr>
              <a:t>made:</a:t>
            </a:r>
            <a:endParaRPr sz="2400" dirty="0">
              <a:latin typeface="Times New Roman"/>
              <a:cs typeface="Times New Roman"/>
            </a:endParaRPr>
          </a:p>
        </p:txBody>
      </p:sp>
      <p:sp>
        <p:nvSpPr>
          <p:cNvPr id="20" name="object 20"/>
          <p:cNvSpPr txBox="1"/>
          <p:nvPr/>
        </p:nvSpPr>
        <p:spPr>
          <a:xfrm>
            <a:off x="112792" y="287563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21" name="object 21"/>
          <p:cNvSpPr txBox="1"/>
          <p:nvPr/>
        </p:nvSpPr>
        <p:spPr>
          <a:xfrm>
            <a:off x="112792" y="403133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22" name="object 22"/>
          <p:cNvSpPr txBox="1"/>
          <p:nvPr/>
        </p:nvSpPr>
        <p:spPr>
          <a:xfrm>
            <a:off x="112792" y="484413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23" name="object 23"/>
          <p:cNvSpPr txBox="1"/>
          <p:nvPr/>
        </p:nvSpPr>
        <p:spPr>
          <a:xfrm>
            <a:off x="112792" y="634273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24" name="object 24"/>
          <p:cNvSpPr txBox="1"/>
          <p:nvPr/>
        </p:nvSpPr>
        <p:spPr>
          <a:xfrm>
            <a:off x="112792" y="7155539"/>
            <a:ext cx="10604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a:t>
            </a:r>
            <a:endParaRPr sz="1800">
              <a:latin typeface="Times New Roman"/>
              <a:cs typeface="Times New Roman"/>
            </a:endParaRPr>
          </a:p>
        </p:txBody>
      </p:sp>
      <p:sp>
        <p:nvSpPr>
          <p:cNvPr id="25" name="object 25"/>
          <p:cNvSpPr txBox="1"/>
          <p:nvPr/>
        </p:nvSpPr>
        <p:spPr>
          <a:xfrm>
            <a:off x="112792" y="1663737"/>
            <a:ext cx="12704445" cy="6512559"/>
          </a:xfrm>
          <a:prstGeom prst="rect">
            <a:avLst/>
          </a:prstGeom>
        </p:spPr>
        <p:txBody>
          <a:bodyPr vert="horz" wrap="square" lIns="0" tIns="43180" rIns="0" bIns="0" rtlCol="0">
            <a:spAutoFit/>
          </a:bodyPr>
          <a:lstStyle/>
          <a:p>
            <a:pPr marL="308610" marR="377190" indent="-296545">
              <a:lnSpc>
                <a:spcPts val="2700"/>
              </a:lnSpc>
              <a:spcBef>
                <a:spcPts val="340"/>
              </a:spcBef>
              <a:buSzPct val="75000"/>
              <a:buFont typeface="Times New Roman"/>
              <a:buChar char="•"/>
              <a:tabLst>
                <a:tab pos="308610" algn="l"/>
                <a:tab pos="309245" algn="l"/>
              </a:tabLst>
            </a:pPr>
            <a:r>
              <a:rPr sz="2400" b="1" spc="-10" dirty="0">
                <a:latin typeface="Times New Roman"/>
                <a:cs typeface="Times New Roman"/>
              </a:rPr>
              <a:t>Multi-Winding </a:t>
            </a:r>
            <a:r>
              <a:rPr sz="2400" b="1" spc="-5" dirty="0">
                <a:latin typeface="Times New Roman"/>
                <a:cs typeface="Times New Roman"/>
              </a:rPr>
              <a:t>Planar </a:t>
            </a:r>
            <a:r>
              <a:rPr sz="2400" b="1" spc="-20" dirty="0">
                <a:latin typeface="Times New Roman"/>
                <a:cs typeface="Times New Roman"/>
              </a:rPr>
              <a:t>Transformer </a:t>
            </a:r>
            <a:r>
              <a:rPr sz="2400" b="1" dirty="0">
                <a:latin typeface="Times New Roman"/>
                <a:cs typeface="Times New Roman"/>
              </a:rPr>
              <a:t>for </a:t>
            </a:r>
            <a:r>
              <a:rPr sz="2400" b="1" spc="-5" dirty="0">
                <a:latin typeface="Times New Roman"/>
                <a:cs typeface="Times New Roman"/>
              </a:rPr>
              <a:t>Energy Router in Smart Homes</a:t>
            </a:r>
            <a:r>
              <a:rPr sz="2400" spc="-5" dirty="0">
                <a:latin typeface="Times New Roman"/>
                <a:cs typeface="Times New Roman"/>
              </a:rPr>
              <a:t>; Lead </a:t>
            </a:r>
            <a:r>
              <a:rPr sz="2400" dirty="0">
                <a:latin typeface="Times New Roman"/>
                <a:cs typeface="Times New Roman"/>
              </a:rPr>
              <a:t>PI: </a:t>
            </a:r>
            <a:r>
              <a:rPr sz="2400" spc="-5" dirty="0">
                <a:latin typeface="Times New Roman"/>
                <a:cs typeface="Times New Roman"/>
              </a:rPr>
              <a:t>Alireza </a:t>
            </a:r>
            <a:r>
              <a:rPr sz="2400" dirty="0">
                <a:latin typeface="Times New Roman"/>
                <a:cs typeface="Times New Roman"/>
              </a:rPr>
              <a:t> </a:t>
            </a:r>
            <a:r>
              <a:rPr sz="2400" spc="-5" dirty="0">
                <a:latin typeface="Times New Roman"/>
                <a:cs typeface="Times New Roman"/>
              </a:rPr>
              <a:t>Khaligh,</a:t>
            </a:r>
            <a:r>
              <a:rPr sz="2400" spc="10" dirty="0">
                <a:latin typeface="Times New Roman"/>
                <a:cs typeface="Times New Roman"/>
              </a:rPr>
              <a:t> </a:t>
            </a:r>
            <a:r>
              <a:rPr sz="2400" spc="-5" dirty="0">
                <a:latin typeface="Times New Roman"/>
                <a:cs typeface="Times New Roman"/>
              </a:rPr>
              <a:t>Professor</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spc="-5" dirty="0">
                <a:latin typeface="Times New Roman"/>
                <a:cs typeface="Times New Roman"/>
              </a:rPr>
              <a:t>Electrical</a:t>
            </a:r>
            <a:r>
              <a:rPr sz="2400" spc="5" dirty="0">
                <a:latin typeface="Times New Roman"/>
                <a:cs typeface="Times New Roman"/>
              </a:rPr>
              <a:t> </a:t>
            </a:r>
            <a:r>
              <a:rPr sz="2400" spc="-5" dirty="0">
                <a:latin typeface="Times New Roman"/>
                <a:cs typeface="Times New Roman"/>
              </a:rPr>
              <a:t>and</a:t>
            </a:r>
            <a:r>
              <a:rPr sz="2400" spc="15" dirty="0">
                <a:latin typeface="Times New Roman"/>
                <a:cs typeface="Times New Roman"/>
              </a:rPr>
              <a:t> </a:t>
            </a:r>
            <a:r>
              <a:rPr sz="2400" spc="-5" dirty="0">
                <a:latin typeface="Times New Roman"/>
                <a:cs typeface="Times New Roman"/>
              </a:rPr>
              <a:t>Computer</a:t>
            </a:r>
            <a:r>
              <a:rPr sz="2400" spc="10" dirty="0">
                <a:latin typeface="Times New Roman"/>
                <a:cs typeface="Times New Roman"/>
              </a:rPr>
              <a:t> </a:t>
            </a:r>
            <a:r>
              <a:rPr sz="2400" spc="-5" dirty="0">
                <a:latin typeface="Times New Roman"/>
                <a:cs typeface="Times New Roman"/>
              </a:rPr>
              <a:t>Engineering,</a:t>
            </a:r>
            <a:r>
              <a:rPr sz="2400" spc="15" dirty="0">
                <a:latin typeface="Times New Roman"/>
                <a:cs typeface="Times New Roman"/>
              </a:rPr>
              <a:t> </a:t>
            </a:r>
            <a:r>
              <a:rPr sz="2400" spc="-5" dirty="0">
                <a:latin typeface="Times New Roman"/>
                <a:cs typeface="Times New Roman"/>
              </a:rPr>
              <a:t>University</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spc="-5" dirty="0">
                <a:latin typeface="Times New Roman"/>
                <a:cs typeface="Times New Roman"/>
              </a:rPr>
              <a:t>Maryland</a:t>
            </a:r>
            <a:r>
              <a:rPr sz="2400" spc="10" dirty="0">
                <a:latin typeface="Times New Roman"/>
                <a:cs typeface="Times New Roman"/>
              </a:rPr>
              <a:t> </a:t>
            </a:r>
            <a:r>
              <a:rPr sz="2400" spc="-5" dirty="0">
                <a:latin typeface="Times New Roman"/>
                <a:cs typeface="Times New Roman"/>
              </a:rPr>
              <a:t>College</a:t>
            </a:r>
            <a:r>
              <a:rPr sz="2400" spc="10" dirty="0">
                <a:latin typeface="Times New Roman"/>
                <a:cs typeface="Times New Roman"/>
              </a:rPr>
              <a:t> </a:t>
            </a:r>
            <a:r>
              <a:rPr sz="2400" spc="-5" dirty="0">
                <a:latin typeface="Times New Roman"/>
                <a:cs typeface="Times New Roman"/>
              </a:rPr>
              <a:t>Park; </a:t>
            </a:r>
            <a:r>
              <a:rPr sz="2400" spc="-585" dirty="0">
                <a:latin typeface="Times New Roman"/>
                <a:cs typeface="Times New Roman"/>
              </a:rPr>
              <a:t> </a:t>
            </a:r>
            <a:r>
              <a:rPr sz="2400" spc="-5" dirty="0">
                <a:latin typeface="Times New Roman"/>
                <a:cs typeface="Times New Roman"/>
              </a:rPr>
              <a:t>Partnering Company:</a:t>
            </a:r>
            <a:r>
              <a:rPr sz="2400" spc="-135" dirty="0">
                <a:latin typeface="Times New Roman"/>
                <a:cs typeface="Times New Roman"/>
              </a:rPr>
              <a:t> </a:t>
            </a:r>
            <a:r>
              <a:rPr sz="2400" spc="-5" dirty="0">
                <a:latin typeface="Times New Roman"/>
                <a:cs typeface="Times New Roman"/>
              </a:rPr>
              <a:t>AmpX</a:t>
            </a:r>
            <a:r>
              <a:rPr sz="2400" spc="-45" dirty="0">
                <a:latin typeface="Times New Roman"/>
                <a:cs typeface="Times New Roman"/>
              </a:rPr>
              <a:t> </a:t>
            </a:r>
            <a:r>
              <a:rPr sz="2400" spc="-15" dirty="0">
                <a:latin typeface="Times New Roman"/>
                <a:cs typeface="Times New Roman"/>
              </a:rPr>
              <a:t>Technologies,</a:t>
            </a:r>
            <a:r>
              <a:rPr sz="2400" dirty="0">
                <a:latin typeface="Times New Roman"/>
                <a:cs typeface="Times New Roman"/>
              </a:rPr>
              <a:t> </a:t>
            </a:r>
            <a:r>
              <a:rPr sz="2400" spc="-5" dirty="0">
                <a:latin typeface="Times New Roman"/>
                <a:cs typeface="Times New Roman"/>
              </a:rPr>
              <a:t>Inc.</a:t>
            </a:r>
            <a:endParaRPr sz="2400" dirty="0">
              <a:latin typeface="Times New Roman"/>
              <a:cs typeface="Times New Roman"/>
            </a:endParaRPr>
          </a:p>
          <a:p>
            <a:pPr marL="308610" marR="125095">
              <a:lnSpc>
                <a:spcPts val="2700"/>
              </a:lnSpc>
              <a:spcBef>
                <a:spcPts val="1000"/>
              </a:spcBef>
            </a:pPr>
            <a:r>
              <a:rPr sz="2400" b="1" spc="-5" dirty="0">
                <a:latin typeface="Times New Roman"/>
                <a:cs typeface="Times New Roman"/>
              </a:rPr>
              <a:t>Mind </a:t>
            </a:r>
            <a:r>
              <a:rPr sz="2400" b="1" spc="-70" dirty="0">
                <a:latin typeface="Times New Roman"/>
                <a:cs typeface="Times New Roman"/>
              </a:rPr>
              <a:t>Your </a:t>
            </a:r>
            <a:r>
              <a:rPr sz="2400" b="1" spc="-5" dirty="0">
                <a:latin typeface="Times New Roman"/>
                <a:cs typeface="Times New Roman"/>
              </a:rPr>
              <a:t>Feet </a:t>
            </a:r>
            <a:r>
              <a:rPr sz="2400" b="1" dirty="0">
                <a:latin typeface="Times New Roman"/>
                <a:cs typeface="Times New Roman"/>
              </a:rPr>
              <a:t>– </a:t>
            </a:r>
            <a:r>
              <a:rPr sz="2400" b="1" spc="-5" dirty="0">
                <a:latin typeface="Times New Roman"/>
                <a:cs typeface="Times New Roman"/>
              </a:rPr>
              <a:t>Knitting Meta-Cool into Socks</a:t>
            </a:r>
            <a:r>
              <a:rPr sz="2400" spc="-5" dirty="0">
                <a:latin typeface="Times New Roman"/>
                <a:cs typeface="Times New Roman"/>
              </a:rPr>
              <a:t>; Lead </a:t>
            </a:r>
            <a:r>
              <a:rPr sz="2400" dirty="0">
                <a:latin typeface="Times New Roman"/>
                <a:cs typeface="Times New Roman"/>
              </a:rPr>
              <a:t>PI: </a:t>
            </a:r>
            <a:r>
              <a:rPr sz="2400" spc="-40" dirty="0">
                <a:latin typeface="Times New Roman"/>
                <a:cs typeface="Times New Roman"/>
              </a:rPr>
              <a:t>YuHuang Wang, </a:t>
            </a:r>
            <a:r>
              <a:rPr sz="2400" spc="-5" dirty="0">
                <a:latin typeface="Times New Roman"/>
                <a:cs typeface="Times New Roman"/>
              </a:rPr>
              <a:t>Professor </a:t>
            </a:r>
            <a:r>
              <a:rPr sz="2400" dirty="0">
                <a:latin typeface="Times New Roman"/>
                <a:cs typeface="Times New Roman"/>
              </a:rPr>
              <a:t>of </a:t>
            </a:r>
            <a:r>
              <a:rPr sz="2400" spc="5" dirty="0">
                <a:latin typeface="Times New Roman"/>
                <a:cs typeface="Times New Roman"/>
              </a:rPr>
              <a:t> </a:t>
            </a:r>
            <a:r>
              <a:rPr sz="2400" spc="-5" dirty="0">
                <a:latin typeface="Times New Roman"/>
                <a:cs typeface="Times New Roman"/>
              </a:rPr>
              <a:t>Chemistry</a:t>
            </a:r>
            <a:r>
              <a:rPr sz="2400" spc="10" dirty="0">
                <a:latin typeface="Times New Roman"/>
                <a:cs typeface="Times New Roman"/>
              </a:rPr>
              <a:t> </a:t>
            </a:r>
            <a:r>
              <a:rPr sz="2400" spc="-5" dirty="0">
                <a:latin typeface="Times New Roman"/>
                <a:cs typeface="Times New Roman"/>
              </a:rPr>
              <a:t>and</a:t>
            </a:r>
            <a:r>
              <a:rPr sz="2400" spc="10" dirty="0">
                <a:latin typeface="Times New Roman"/>
                <a:cs typeface="Times New Roman"/>
              </a:rPr>
              <a:t> </a:t>
            </a:r>
            <a:r>
              <a:rPr sz="2400" spc="-15" dirty="0">
                <a:latin typeface="Times New Roman"/>
                <a:cs typeface="Times New Roman"/>
              </a:rPr>
              <a:t>Biochemistry,</a:t>
            </a:r>
            <a:r>
              <a:rPr sz="2400" spc="15" dirty="0">
                <a:latin typeface="Times New Roman"/>
                <a:cs typeface="Times New Roman"/>
              </a:rPr>
              <a:t> </a:t>
            </a:r>
            <a:r>
              <a:rPr sz="2400" spc="-5" dirty="0">
                <a:latin typeface="Times New Roman"/>
                <a:cs typeface="Times New Roman"/>
              </a:rPr>
              <a:t>University</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spc="-5" dirty="0">
                <a:latin typeface="Times New Roman"/>
                <a:cs typeface="Times New Roman"/>
              </a:rPr>
              <a:t>Maryland</a:t>
            </a:r>
            <a:r>
              <a:rPr sz="2400" spc="10" dirty="0">
                <a:latin typeface="Times New Roman"/>
                <a:cs typeface="Times New Roman"/>
              </a:rPr>
              <a:t> </a:t>
            </a:r>
            <a:r>
              <a:rPr sz="2400" spc="-5" dirty="0">
                <a:latin typeface="Times New Roman"/>
                <a:cs typeface="Times New Roman"/>
              </a:rPr>
              <a:t>College</a:t>
            </a:r>
            <a:r>
              <a:rPr sz="2400" spc="10" dirty="0">
                <a:latin typeface="Times New Roman"/>
                <a:cs typeface="Times New Roman"/>
              </a:rPr>
              <a:t> </a:t>
            </a:r>
            <a:r>
              <a:rPr sz="2400" spc="-5" dirty="0">
                <a:latin typeface="Times New Roman"/>
                <a:cs typeface="Times New Roman"/>
              </a:rPr>
              <a:t>Park;</a:t>
            </a:r>
            <a:r>
              <a:rPr sz="2400" spc="5" dirty="0">
                <a:latin typeface="Times New Roman"/>
                <a:cs typeface="Times New Roman"/>
              </a:rPr>
              <a:t> </a:t>
            </a:r>
            <a:r>
              <a:rPr sz="2400" spc="-5" dirty="0">
                <a:latin typeface="Times New Roman"/>
                <a:cs typeface="Times New Roman"/>
              </a:rPr>
              <a:t>Partnering</a:t>
            </a:r>
            <a:r>
              <a:rPr sz="2400" spc="10" dirty="0">
                <a:latin typeface="Times New Roman"/>
                <a:cs typeface="Times New Roman"/>
              </a:rPr>
              <a:t> </a:t>
            </a:r>
            <a:r>
              <a:rPr sz="2400" spc="-5" dirty="0">
                <a:latin typeface="Times New Roman"/>
                <a:cs typeface="Times New Roman"/>
              </a:rPr>
              <a:t>Company:</a:t>
            </a:r>
            <a:r>
              <a:rPr sz="2400" spc="10" dirty="0">
                <a:latin typeface="Times New Roman"/>
                <a:cs typeface="Times New Roman"/>
              </a:rPr>
              <a:t> </a:t>
            </a:r>
            <a:r>
              <a:rPr sz="2400" spc="-5" dirty="0">
                <a:latin typeface="Times New Roman"/>
                <a:cs typeface="Times New Roman"/>
              </a:rPr>
              <a:t>Coolwave </a:t>
            </a:r>
            <a:r>
              <a:rPr sz="2400" spc="-585" dirty="0">
                <a:latin typeface="Times New Roman"/>
                <a:cs typeface="Times New Roman"/>
              </a:rPr>
              <a:t> </a:t>
            </a:r>
            <a:r>
              <a:rPr sz="2400" spc="-5" dirty="0">
                <a:latin typeface="Times New Roman"/>
                <a:cs typeface="Times New Roman"/>
              </a:rPr>
              <a:t>Dynamics, LLC</a:t>
            </a:r>
            <a:endParaRPr sz="2400" dirty="0">
              <a:latin typeface="Times New Roman"/>
              <a:cs typeface="Times New Roman"/>
            </a:endParaRPr>
          </a:p>
          <a:p>
            <a:pPr marL="308610" marR="212090">
              <a:lnSpc>
                <a:spcPts val="2700"/>
              </a:lnSpc>
              <a:spcBef>
                <a:spcPts val="1000"/>
              </a:spcBef>
            </a:pPr>
            <a:r>
              <a:rPr sz="2400" b="1" spc="-5" dirty="0">
                <a:latin typeface="Times New Roman"/>
                <a:cs typeface="Times New Roman"/>
              </a:rPr>
              <a:t>Swirl</a:t>
            </a:r>
            <a:r>
              <a:rPr sz="2400" b="1" dirty="0">
                <a:latin typeface="Times New Roman"/>
                <a:cs typeface="Times New Roman"/>
              </a:rPr>
              <a:t> </a:t>
            </a:r>
            <a:r>
              <a:rPr sz="2400" b="1" spc="-5" dirty="0">
                <a:latin typeface="Times New Roman"/>
                <a:cs typeface="Times New Roman"/>
              </a:rPr>
              <a:t>Stove:</a:t>
            </a:r>
            <a:r>
              <a:rPr sz="2400" b="1" spc="10" dirty="0">
                <a:latin typeface="Times New Roman"/>
                <a:cs typeface="Times New Roman"/>
              </a:rPr>
              <a:t> </a:t>
            </a:r>
            <a:r>
              <a:rPr sz="2400" b="1" spc="-5" dirty="0">
                <a:latin typeface="Times New Roman"/>
                <a:cs typeface="Times New Roman"/>
              </a:rPr>
              <a:t>Swirling</a:t>
            </a:r>
            <a:r>
              <a:rPr sz="2400" b="1" spc="10" dirty="0">
                <a:latin typeface="Times New Roman"/>
                <a:cs typeface="Times New Roman"/>
              </a:rPr>
              <a:t> </a:t>
            </a:r>
            <a:r>
              <a:rPr sz="2400" b="1" spc="-5" dirty="0">
                <a:latin typeface="Times New Roman"/>
                <a:cs typeface="Times New Roman"/>
              </a:rPr>
              <a:t>combustion</a:t>
            </a:r>
            <a:r>
              <a:rPr sz="2400" b="1" spc="10" dirty="0">
                <a:latin typeface="Times New Roman"/>
                <a:cs typeface="Times New Roman"/>
              </a:rPr>
              <a:t> </a:t>
            </a:r>
            <a:r>
              <a:rPr sz="2400" b="1" dirty="0">
                <a:latin typeface="Times New Roman"/>
                <a:cs typeface="Times New Roman"/>
              </a:rPr>
              <a:t>for</a:t>
            </a:r>
            <a:r>
              <a:rPr sz="2400" b="1" spc="-40" dirty="0">
                <a:latin typeface="Times New Roman"/>
                <a:cs typeface="Times New Roman"/>
              </a:rPr>
              <a:t> </a:t>
            </a:r>
            <a:r>
              <a:rPr sz="2400" b="1" spc="-5" dirty="0">
                <a:latin typeface="Times New Roman"/>
                <a:cs typeface="Times New Roman"/>
              </a:rPr>
              <a:t>efficient</a:t>
            </a:r>
            <a:r>
              <a:rPr sz="2400" b="1" spc="10" dirty="0">
                <a:latin typeface="Times New Roman"/>
                <a:cs typeface="Times New Roman"/>
              </a:rPr>
              <a:t> </a:t>
            </a:r>
            <a:r>
              <a:rPr sz="2400" b="1" dirty="0">
                <a:latin typeface="Times New Roman"/>
                <a:cs typeface="Times New Roman"/>
              </a:rPr>
              <a:t>wood</a:t>
            </a:r>
            <a:r>
              <a:rPr sz="2400" b="1" spc="10" dirty="0">
                <a:latin typeface="Times New Roman"/>
                <a:cs typeface="Times New Roman"/>
              </a:rPr>
              <a:t> </a:t>
            </a:r>
            <a:r>
              <a:rPr sz="2400" b="1" spc="-5" dirty="0">
                <a:latin typeface="Times New Roman"/>
                <a:cs typeface="Times New Roman"/>
              </a:rPr>
              <a:t>burning</a:t>
            </a:r>
            <a:r>
              <a:rPr sz="2400" spc="-5" dirty="0">
                <a:latin typeface="Times New Roman"/>
                <a:cs typeface="Times New Roman"/>
              </a:rPr>
              <a:t>;</a:t>
            </a:r>
            <a:r>
              <a:rPr sz="2400" spc="5" dirty="0">
                <a:latin typeface="Times New Roman"/>
                <a:cs typeface="Times New Roman"/>
              </a:rPr>
              <a:t> </a:t>
            </a:r>
            <a:r>
              <a:rPr sz="2400" spc="-5" dirty="0">
                <a:latin typeface="Times New Roman"/>
                <a:cs typeface="Times New Roman"/>
              </a:rPr>
              <a:t>Lead</a:t>
            </a:r>
            <a:r>
              <a:rPr sz="2400" spc="10" dirty="0">
                <a:latin typeface="Times New Roman"/>
                <a:cs typeface="Times New Roman"/>
              </a:rPr>
              <a:t> </a:t>
            </a:r>
            <a:r>
              <a:rPr sz="2400" dirty="0">
                <a:latin typeface="Times New Roman"/>
                <a:cs typeface="Times New Roman"/>
              </a:rPr>
              <a:t>PI:</a:t>
            </a:r>
            <a:r>
              <a:rPr sz="2400" spc="-40" dirty="0">
                <a:latin typeface="Times New Roman"/>
                <a:cs typeface="Times New Roman"/>
              </a:rPr>
              <a:t> </a:t>
            </a:r>
            <a:r>
              <a:rPr sz="2400" spc="-30" dirty="0">
                <a:latin typeface="Times New Roman"/>
                <a:cs typeface="Times New Roman"/>
              </a:rPr>
              <a:t>Taylor</a:t>
            </a:r>
            <a:r>
              <a:rPr sz="2400" spc="10" dirty="0">
                <a:latin typeface="Times New Roman"/>
                <a:cs typeface="Times New Roman"/>
              </a:rPr>
              <a:t> </a:t>
            </a:r>
            <a:r>
              <a:rPr sz="2400" spc="-5" dirty="0">
                <a:latin typeface="Times New Roman"/>
                <a:cs typeface="Times New Roman"/>
              </a:rPr>
              <a:t>Myers;</a:t>
            </a:r>
            <a:r>
              <a:rPr sz="2400" spc="5" dirty="0">
                <a:latin typeface="Times New Roman"/>
                <a:cs typeface="Times New Roman"/>
              </a:rPr>
              <a:t> </a:t>
            </a:r>
            <a:r>
              <a:rPr sz="2400" spc="-5" dirty="0">
                <a:latin typeface="Times New Roman"/>
                <a:cs typeface="Times New Roman"/>
              </a:rPr>
              <a:t>Partnering </a:t>
            </a:r>
            <a:r>
              <a:rPr sz="2400" spc="-585" dirty="0">
                <a:latin typeface="Times New Roman"/>
                <a:cs typeface="Times New Roman"/>
              </a:rPr>
              <a:t> </a:t>
            </a:r>
            <a:r>
              <a:rPr sz="2400" spc="-5" dirty="0">
                <a:latin typeface="Times New Roman"/>
                <a:cs typeface="Times New Roman"/>
              </a:rPr>
              <a:t>Company:</a:t>
            </a:r>
            <a:r>
              <a:rPr sz="2400" spc="-10" dirty="0">
                <a:latin typeface="Times New Roman"/>
                <a:cs typeface="Times New Roman"/>
              </a:rPr>
              <a:t> </a:t>
            </a:r>
            <a:r>
              <a:rPr sz="2400" dirty="0">
                <a:latin typeface="Times New Roman"/>
                <a:cs typeface="Times New Roman"/>
              </a:rPr>
              <a:t>MF </a:t>
            </a:r>
            <a:r>
              <a:rPr sz="2400" spc="-5" dirty="0">
                <a:latin typeface="Times New Roman"/>
                <a:cs typeface="Times New Roman"/>
              </a:rPr>
              <a:t>Fire Inc.</a:t>
            </a:r>
            <a:endParaRPr sz="2400" dirty="0">
              <a:latin typeface="Times New Roman"/>
              <a:cs typeface="Times New Roman"/>
            </a:endParaRPr>
          </a:p>
          <a:p>
            <a:pPr marL="308610" marR="5080">
              <a:lnSpc>
                <a:spcPts val="2700"/>
              </a:lnSpc>
              <a:spcBef>
                <a:spcPts val="1000"/>
              </a:spcBef>
            </a:pPr>
            <a:r>
              <a:rPr sz="2400" b="1" spc="-5" dirty="0">
                <a:latin typeface="Times New Roman"/>
                <a:cs typeface="Times New Roman"/>
              </a:rPr>
              <a:t>Utilizing</a:t>
            </a:r>
            <a:r>
              <a:rPr sz="2400" b="1" spc="10" dirty="0">
                <a:latin typeface="Times New Roman"/>
                <a:cs typeface="Times New Roman"/>
              </a:rPr>
              <a:t> </a:t>
            </a:r>
            <a:r>
              <a:rPr sz="2400" b="1" spc="-5" dirty="0">
                <a:latin typeface="Times New Roman"/>
                <a:cs typeface="Times New Roman"/>
              </a:rPr>
              <a:t>Industrial</a:t>
            </a:r>
            <a:r>
              <a:rPr sz="2400" b="1" spc="5" dirty="0">
                <a:latin typeface="Times New Roman"/>
                <a:cs typeface="Times New Roman"/>
              </a:rPr>
              <a:t> </a:t>
            </a:r>
            <a:r>
              <a:rPr sz="2400" b="1" spc="-5" dirty="0">
                <a:latin typeface="Times New Roman"/>
                <a:cs typeface="Times New Roman"/>
              </a:rPr>
              <a:t>Hemp</a:t>
            </a:r>
            <a:r>
              <a:rPr sz="2400" b="1" spc="10" dirty="0">
                <a:latin typeface="Times New Roman"/>
                <a:cs typeface="Times New Roman"/>
              </a:rPr>
              <a:t> </a:t>
            </a:r>
            <a:r>
              <a:rPr sz="2400" b="1" spc="-5" dirty="0">
                <a:latin typeface="Times New Roman"/>
                <a:cs typeface="Times New Roman"/>
              </a:rPr>
              <a:t>Biomass</a:t>
            </a:r>
            <a:r>
              <a:rPr sz="2400" b="1" spc="10" dirty="0">
                <a:latin typeface="Times New Roman"/>
                <a:cs typeface="Times New Roman"/>
              </a:rPr>
              <a:t> </a:t>
            </a:r>
            <a:r>
              <a:rPr sz="2400" b="1" dirty="0">
                <a:latin typeface="Times New Roman"/>
                <a:cs typeface="Times New Roman"/>
              </a:rPr>
              <a:t>for</a:t>
            </a:r>
            <a:r>
              <a:rPr sz="2400" b="1" spc="-35" dirty="0">
                <a:latin typeface="Times New Roman"/>
                <a:cs typeface="Times New Roman"/>
              </a:rPr>
              <a:t> </a:t>
            </a:r>
            <a:r>
              <a:rPr sz="2400" b="1" spc="-5" dirty="0">
                <a:latin typeface="Times New Roman"/>
                <a:cs typeface="Times New Roman"/>
              </a:rPr>
              <a:t>High</a:t>
            </a:r>
            <a:r>
              <a:rPr sz="2400" b="1" spc="-35" dirty="0">
                <a:latin typeface="Times New Roman"/>
                <a:cs typeface="Times New Roman"/>
              </a:rPr>
              <a:t> </a:t>
            </a:r>
            <a:r>
              <a:rPr sz="2400" b="1" spc="-5" dirty="0">
                <a:latin typeface="Times New Roman"/>
                <a:cs typeface="Times New Roman"/>
              </a:rPr>
              <a:t>Throughput</a:t>
            </a:r>
            <a:r>
              <a:rPr sz="2400" b="1" spc="10" dirty="0">
                <a:latin typeface="Times New Roman"/>
                <a:cs typeface="Times New Roman"/>
              </a:rPr>
              <a:t> </a:t>
            </a:r>
            <a:r>
              <a:rPr sz="2400" b="1" spc="-5" dirty="0">
                <a:latin typeface="Times New Roman"/>
                <a:cs typeface="Times New Roman"/>
              </a:rPr>
              <a:t>Biofuel</a:t>
            </a:r>
            <a:r>
              <a:rPr sz="2400" b="1" spc="5" dirty="0">
                <a:latin typeface="Times New Roman"/>
                <a:cs typeface="Times New Roman"/>
              </a:rPr>
              <a:t> </a:t>
            </a:r>
            <a:r>
              <a:rPr sz="2400" b="1" spc="-10" dirty="0">
                <a:latin typeface="Times New Roman"/>
                <a:cs typeface="Times New Roman"/>
              </a:rPr>
              <a:t>Production</a:t>
            </a:r>
            <a:r>
              <a:rPr sz="2400" b="1" spc="10" dirty="0">
                <a:latin typeface="Times New Roman"/>
                <a:cs typeface="Times New Roman"/>
              </a:rPr>
              <a:t> </a:t>
            </a:r>
            <a:r>
              <a:rPr sz="2400" b="1" spc="-5" dirty="0">
                <a:latin typeface="Times New Roman"/>
                <a:cs typeface="Times New Roman"/>
              </a:rPr>
              <a:t>in</a:t>
            </a:r>
            <a:r>
              <a:rPr sz="2400" b="1" spc="10" dirty="0">
                <a:latin typeface="Times New Roman"/>
                <a:cs typeface="Times New Roman"/>
              </a:rPr>
              <a:t> </a:t>
            </a:r>
            <a:r>
              <a:rPr sz="2400" b="1" spc="-5" dirty="0">
                <a:latin typeface="Times New Roman"/>
                <a:cs typeface="Times New Roman"/>
              </a:rPr>
              <a:t>Maryland</a:t>
            </a:r>
            <a:r>
              <a:rPr sz="2400" spc="-5" dirty="0">
                <a:latin typeface="Times New Roman"/>
                <a:cs typeface="Times New Roman"/>
              </a:rPr>
              <a:t>;</a:t>
            </a:r>
            <a:r>
              <a:rPr sz="2400" spc="5" dirty="0">
                <a:latin typeface="Times New Roman"/>
                <a:cs typeface="Times New Roman"/>
              </a:rPr>
              <a:t> </a:t>
            </a:r>
            <a:r>
              <a:rPr sz="2400" spc="-5" dirty="0">
                <a:latin typeface="Times New Roman"/>
                <a:cs typeface="Times New Roman"/>
              </a:rPr>
              <a:t>Lead </a:t>
            </a:r>
            <a:r>
              <a:rPr sz="2400" spc="-585" dirty="0">
                <a:latin typeface="Times New Roman"/>
                <a:cs typeface="Times New Roman"/>
              </a:rPr>
              <a:t> </a:t>
            </a:r>
            <a:r>
              <a:rPr sz="2400" dirty="0">
                <a:latin typeface="Times New Roman"/>
                <a:cs typeface="Times New Roman"/>
              </a:rPr>
              <a:t>PIs:</a:t>
            </a:r>
            <a:r>
              <a:rPr sz="2400" spc="5" dirty="0">
                <a:latin typeface="Times New Roman"/>
                <a:cs typeface="Times New Roman"/>
              </a:rPr>
              <a:t> </a:t>
            </a:r>
            <a:r>
              <a:rPr sz="2400" spc="-10" dirty="0">
                <a:latin typeface="Times New Roman"/>
                <a:cs typeface="Times New Roman"/>
              </a:rPr>
              <a:t>Jurgen</a:t>
            </a:r>
            <a:r>
              <a:rPr sz="2400" spc="10" dirty="0">
                <a:latin typeface="Times New Roman"/>
                <a:cs typeface="Times New Roman"/>
              </a:rPr>
              <a:t> </a:t>
            </a:r>
            <a:r>
              <a:rPr sz="2400" spc="-5" dirty="0">
                <a:latin typeface="Times New Roman"/>
                <a:cs typeface="Times New Roman"/>
              </a:rPr>
              <a:t>Schwarz,</a:t>
            </a:r>
            <a:r>
              <a:rPr sz="2400" spc="10" dirty="0">
                <a:latin typeface="Times New Roman"/>
                <a:cs typeface="Times New Roman"/>
              </a:rPr>
              <a:t> </a:t>
            </a:r>
            <a:r>
              <a:rPr sz="2400" spc="-5" dirty="0">
                <a:latin typeface="Times New Roman"/>
                <a:cs typeface="Times New Roman"/>
              </a:rPr>
              <a:t>Professor</a:t>
            </a:r>
            <a:r>
              <a:rPr sz="2400" spc="10" dirty="0">
                <a:latin typeface="Times New Roman"/>
                <a:cs typeface="Times New Roman"/>
              </a:rPr>
              <a:t> </a:t>
            </a:r>
            <a:r>
              <a:rPr sz="2400" spc="-5" dirty="0">
                <a:latin typeface="Times New Roman"/>
                <a:cs typeface="Times New Roman"/>
              </a:rPr>
              <a:t>and</a:t>
            </a:r>
            <a:r>
              <a:rPr sz="2400" spc="10" dirty="0">
                <a:latin typeface="Times New Roman"/>
                <a:cs typeface="Times New Roman"/>
              </a:rPr>
              <a:t> </a:t>
            </a:r>
            <a:r>
              <a:rPr sz="2400" spc="-20" dirty="0">
                <a:latin typeface="Times New Roman"/>
                <a:cs typeface="Times New Roman"/>
              </a:rPr>
              <a:t>Chair,</a:t>
            </a:r>
            <a:r>
              <a:rPr sz="2400" spc="10" dirty="0">
                <a:latin typeface="Times New Roman"/>
                <a:cs typeface="Times New Roman"/>
              </a:rPr>
              <a:t> </a:t>
            </a:r>
            <a:r>
              <a:rPr sz="2400" spc="-5" dirty="0">
                <a:latin typeface="Times New Roman"/>
                <a:cs typeface="Times New Roman"/>
              </a:rPr>
              <a:t>and</a:t>
            </a:r>
            <a:r>
              <a:rPr sz="2400" spc="10" dirty="0">
                <a:latin typeface="Times New Roman"/>
                <a:cs typeface="Times New Roman"/>
              </a:rPr>
              <a:t> </a:t>
            </a:r>
            <a:r>
              <a:rPr sz="2400" spc="-5" dirty="0">
                <a:latin typeface="Times New Roman"/>
                <a:cs typeface="Times New Roman"/>
              </a:rPr>
              <a:t>Sadanand</a:t>
            </a:r>
            <a:r>
              <a:rPr sz="2400" spc="10" dirty="0">
                <a:latin typeface="Times New Roman"/>
                <a:cs typeface="Times New Roman"/>
              </a:rPr>
              <a:t> </a:t>
            </a:r>
            <a:r>
              <a:rPr sz="2400" spc="-25" dirty="0">
                <a:latin typeface="Times New Roman"/>
                <a:cs typeface="Times New Roman"/>
              </a:rPr>
              <a:t>Dhekney,</a:t>
            </a:r>
            <a:r>
              <a:rPr sz="2400" spc="10" dirty="0">
                <a:latin typeface="Times New Roman"/>
                <a:cs typeface="Times New Roman"/>
              </a:rPr>
              <a:t> </a:t>
            </a:r>
            <a:r>
              <a:rPr sz="2400" spc="-15" dirty="0">
                <a:latin typeface="Times New Roman"/>
                <a:cs typeface="Times New Roman"/>
              </a:rPr>
              <a:t>Professor,</a:t>
            </a:r>
            <a:r>
              <a:rPr sz="2400" spc="-125" dirty="0">
                <a:latin typeface="Times New Roman"/>
                <a:cs typeface="Times New Roman"/>
              </a:rPr>
              <a:t> </a:t>
            </a:r>
            <a:r>
              <a:rPr sz="2400" spc="-5" dirty="0">
                <a:latin typeface="Times New Roman"/>
                <a:cs typeface="Times New Roman"/>
              </a:rPr>
              <a:t>Agriculture,</a:t>
            </a:r>
            <a:r>
              <a:rPr sz="2400" spc="10" dirty="0">
                <a:latin typeface="Times New Roman"/>
                <a:cs typeface="Times New Roman"/>
              </a:rPr>
              <a:t> </a:t>
            </a:r>
            <a:r>
              <a:rPr sz="2400" dirty="0">
                <a:latin typeface="Times New Roman"/>
                <a:cs typeface="Times New Roman"/>
              </a:rPr>
              <a:t>Food</a:t>
            </a:r>
            <a:r>
              <a:rPr sz="2400" spc="10" dirty="0">
                <a:latin typeface="Times New Roman"/>
                <a:cs typeface="Times New Roman"/>
              </a:rPr>
              <a:t> </a:t>
            </a:r>
            <a:r>
              <a:rPr sz="2400" spc="-5" dirty="0">
                <a:latin typeface="Times New Roman"/>
                <a:cs typeface="Times New Roman"/>
              </a:rPr>
              <a:t>and </a:t>
            </a:r>
            <a:r>
              <a:rPr sz="2400" dirty="0">
                <a:latin typeface="Times New Roman"/>
                <a:cs typeface="Times New Roman"/>
              </a:rPr>
              <a:t> </a:t>
            </a:r>
            <a:r>
              <a:rPr sz="2400" spc="-5" dirty="0">
                <a:latin typeface="Times New Roman"/>
                <a:cs typeface="Times New Roman"/>
              </a:rPr>
              <a:t>Resource Science, University </a:t>
            </a:r>
            <a:r>
              <a:rPr sz="2400" dirty="0">
                <a:latin typeface="Times New Roman"/>
                <a:cs typeface="Times New Roman"/>
              </a:rPr>
              <a:t>of </a:t>
            </a:r>
            <a:r>
              <a:rPr sz="2400" spc="-5" dirty="0">
                <a:latin typeface="Times New Roman"/>
                <a:cs typeface="Times New Roman"/>
              </a:rPr>
              <a:t>Maryland Eastern Shore; Partnering Company: Atlantic Biomass </a:t>
            </a:r>
            <a:r>
              <a:rPr sz="2400" dirty="0">
                <a:latin typeface="Times New Roman"/>
                <a:cs typeface="Times New Roman"/>
              </a:rPr>
              <a:t> </a:t>
            </a:r>
            <a:r>
              <a:rPr sz="2400" spc="-5" dirty="0">
                <a:latin typeface="Times New Roman"/>
                <a:cs typeface="Times New Roman"/>
              </a:rPr>
              <a:t>Company</a:t>
            </a:r>
            <a:endParaRPr sz="2400" dirty="0">
              <a:latin typeface="Times New Roman"/>
              <a:cs typeface="Times New Roman"/>
            </a:endParaRPr>
          </a:p>
          <a:p>
            <a:pPr marL="308610" marR="353695">
              <a:lnSpc>
                <a:spcPts val="2700"/>
              </a:lnSpc>
              <a:spcBef>
                <a:spcPts val="1000"/>
              </a:spcBef>
            </a:pPr>
            <a:r>
              <a:rPr sz="2400" b="1" spc="-5" dirty="0">
                <a:latin typeface="Times New Roman"/>
                <a:cs typeface="Times New Roman"/>
              </a:rPr>
              <a:t>Poultry</a:t>
            </a:r>
            <a:r>
              <a:rPr sz="2400" b="1" spc="5" dirty="0">
                <a:latin typeface="Times New Roman"/>
                <a:cs typeface="Times New Roman"/>
              </a:rPr>
              <a:t> </a:t>
            </a:r>
            <a:r>
              <a:rPr sz="2400" b="1" spc="-5" dirty="0">
                <a:latin typeface="Times New Roman"/>
                <a:cs typeface="Times New Roman"/>
              </a:rPr>
              <a:t>Litter</a:t>
            </a:r>
            <a:r>
              <a:rPr sz="2400" b="1" spc="-35" dirty="0">
                <a:latin typeface="Times New Roman"/>
                <a:cs typeface="Times New Roman"/>
              </a:rPr>
              <a:t> </a:t>
            </a:r>
            <a:r>
              <a:rPr sz="2400" b="1" dirty="0">
                <a:latin typeface="Times New Roman"/>
                <a:cs typeface="Times New Roman"/>
              </a:rPr>
              <a:t>to</a:t>
            </a:r>
            <a:r>
              <a:rPr sz="2400" b="1" spc="10" dirty="0">
                <a:latin typeface="Times New Roman"/>
                <a:cs typeface="Times New Roman"/>
              </a:rPr>
              <a:t> </a:t>
            </a:r>
            <a:r>
              <a:rPr sz="2400" b="1" spc="-5" dirty="0">
                <a:latin typeface="Times New Roman"/>
                <a:cs typeface="Times New Roman"/>
              </a:rPr>
              <a:t>Energy</a:t>
            </a:r>
            <a:r>
              <a:rPr sz="2400" spc="-5" dirty="0">
                <a:latin typeface="Times New Roman"/>
                <a:cs typeface="Times New Roman"/>
              </a:rPr>
              <a:t>;</a:t>
            </a:r>
            <a:r>
              <a:rPr sz="2400" dirty="0">
                <a:latin typeface="Times New Roman"/>
                <a:cs typeface="Times New Roman"/>
              </a:rPr>
              <a:t> </a:t>
            </a:r>
            <a:r>
              <a:rPr sz="2400" spc="-5" dirty="0">
                <a:latin typeface="Times New Roman"/>
                <a:cs typeface="Times New Roman"/>
              </a:rPr>
              <a:t>Lead</a:t>
            </a:r>
            <a:r>
              <a:rPr sz="2400" spc="10" dirty="0">
                <a:latin typeface="Times New Roman"/>
                <a:cs typeface="Times New Roman"/>
              </a:rPr>
              <a:t> </a:t>
            </a:r>
            <a:r>
              <a:rPr sz="2400" dirty="0">
                <a:latin typeface="Times New Roman"/>
                <a:cs typeface="Times New Roman"/>
              </a:rPr>
              <a:t>PI:</a:t>
            </a:r>
            <a:r>
              <a:rPr sz="2400" spc="5" dirty="0">
                <a:latin typeface="Times New Roman"/>
                <a:cs typeface="Times New Roman"/>
              </a:rPr>
              <a:t> </a:t>
            </a:r>
            <a:r>
              <a:rPr sz="2400" spc="-5" dirty="0">
                <a:latin typeface="Times New Roman"/>
                <a:cs typeface="Times New Roman"/>
              </a:rPr>
              <a:t>Seong</a:t>
            </a:r>
            <a:r>
              <a:rPr sz="2400" spc="10" dirty="0">
                <a:latin typeface="Times New Roman"/>
                <a:cs typeface="Times New Roman"/>
              </a:rPr>
              <a:t> </a:t>
            </a:r>
            <a:r>
              <a:rPr sz="2400" spc="-5" dirty="0">
                <a:latin typeface="Times New Roman"/>
                <a:cs typeface="Times New Roman"/>
              </a:rPr>
              <a:t>Lee,</a:t>
            </a:r>
            <a:r>
              <a:rPr sz="2400" spc="5" dirty="0">
                <a:latin typeface="Times New Roman"/>
                <a:cs typeface="Times New Roman"/>
              </a:rPr>
              <a:t> </a:t>
            </a:r>
            <a:r>
              <a:rPr sz="2400" spc="-5" dirty="0">
                <a:latin typeface="Times New Roman"/>
                <a:cs typeface="Times New Roman"/>
              </a:rPr>
              <a:t>Industrial</a:t>
            </a:r>
            <a:r>
              <a:rPr sz="2400" spc="5" dirty="0">
                <a:latin typeface="Times New Roman"/>
                <a:cs typeface="Times New Roman"/>
              </a:rPr>
              <a:t> </a:t>
            </a:r>
            <a:r>
              <a:rPr sz="2400" spc="-5" dirty="0">
                <a:latin typeface="Times New Roman"/>
                <a:cs typeface="Times New Roman"/>
              </a:rPr>
              <a:t>and</a:t>
            </a:r>
            <a:r>
              <a:rPr sz="2400" spc="10" dirty="0">
                <a:latin typeface="Times New Roman"/>
                <a:cs typeface="Times New Roman"/>
              </a:rPr>
              <a:t> </a:t>
            </a:r>
            <a:r>
              <a:rPr sz="2400" spc="-5" dirty="0">
                <a:latin typeface="Times New Roman"/>
                <a:cs typeface="Times New Roman"/>
              </a:rPr>
              <a:t>Systems</a:t>
            </a:r>
            <a:r>
              <a:rPr sz="2400" spc="10" dirty="0">
                <a:latin typeface="Times New Roman"/>
                <a:cs typeface="Times New Roman"/>
              </a:rPr>
              <a:t> </a:t>
            </a:r>
            <a:r>
              <a:rPr sz="2400" spc="-5" dirty="0">
                <a:latin typeface="Times New Roman"/>
                <a:cs typeface="Times New Roman"/>
              </a:rPr>
              <a:t>Engineering,</a:t>
            </a:r>
            <a:r>
              <a:rPr sz="2400" spc="5" dirty="0">
                <a:latin typeface="Times New Roman"/>
                <a:cs typeface="Times New Roman"/>
              </a:rPr>
              <a:t> </a:t>
            </a:r>
            <a:r>
              <a:rPr sz="2400" spc="-10" dirty="0">
                <a:latin typeface="Times New Roman"/>
                <a:cs typeface="Times New Roman"/>
              </a:rPr>
              <a:t>Morgan</a:t>
            </a:r>
            <a:r>
              <a:rPr sz="2400" spc="10" dirty="0">
                <a:latin typeface="Times New Roman"/>
                <a:cs typeface="Times New Roman"/>
              </a:rPr>
              <a:t> </a:t>
            </a:r>
            <a:r>
              <a:rPr sz="2400" spc="-5" dirty="0">
                <a:latin typeface="Times New Roman"/>
                <a:cs typeface="Times New Roman"/>
              </a:rPr>
              <a:t>State </a:t>
            </a:r>
            <a:r>
              <a:rPr sz="2400" spc="-585" dirty="0">
                <a:latin typeface="Times New Roman"/>
                <a:cs typeface="Times New Roman"/>
              </a:rPr>
              <a:t> </a:t>
            </a:r>
            <a:r>
              <a:rPr sz="2400" spc="-5" dirty="0">
                <a:latin typeface="Times New Roman"/>
                <a:cs typeface="Times New Roman"/>
              </a:rPr>
              <a:t>University; Partnering</a:t>
            </a:r>
            <a:r>
              <a:rPr sz="2400" dirty="0">
                <a:latin typeface="Times New Roman"/>
                <a:cs typeface="Times New Roman"/>
              </a:rPr>
              <a:t> </a:t>
            </a:r>
            <a:r>
              <a:rPr sz="2400" spc="-5" dirty="0">
                <a:latin typeface="Times New Roman"/>
                <a:cs typeface="Times New Roman"/>
              </a:rPr>
              <a:t>Company: Cykloburn</a:t>
            </a:r>
            <a:r>
              <a:rPr sz="2400" spc="-45" dirty="0">
                <a:latin typeface="Times New Roman"/>
                <a:cs typeface="Times New Roman"/>
              </a:rPr>
              <a:t> </a:t>
            </a:r>
            <a:r>
              <a:rPr sz="2400" spc="-15" dirty="0">
                <a:latin typeface="Times New Roman"/>
                <a:cs typeface="Times New Roman"/>
              </a:rPr>
              <a:t>Technologies,</a:t>
            </a:r>
            <a:r>
              <a:rPr sz="2400" dirty="0">
                <a:latin typeface="Times New Roman"/>
                <a:cs typeface="Times New Roman"/>
              </a:rPr>
              <a:t> </a:t>
            </a:r>
            <a:r>
              <a:rPr sz="2400" spc="-5" dirty="0">
                <a:latin typeface="Times New Roman"/>
                <a:cs typeface="Times New Roman"/>
              </a:rPr>
              <a:t>LLC</a:t>
            </a:r>
            <a:endParaRPr sz="2400" dirty="0">
              <a:latin typeface="Times New Roman"/>
              <a:cs typeface="Times New Roman"/>
            </a:endParaRPr>
          </a:p>
          <a:p>
            <a:pPr marL="308610" marR="163830">
              <a:lnSpc>
                <a:spcPts val="2700"/>
              </a:lnSpc>
              <a:spcBef>
                <a:spcPts val="1000"/>
              </a:spcBef>
            </a:pPr>
            <a:r>
              <a:rPr sz="2400" b="1" spc="-5" dirty="0">
                <a:latin typeface="Times New Roman"/>
                <a:cs typeface="Times New Roman"/>
              </a:rPr>
              <a:t>Thermohalt</a:t>
            </a:r>
            <a:r>
              <a:rPr sz="2400" b="1" spc="5" dirty="0">
                <a:latin typeface="Times New Roman"/>
                <a:cs typeface="Times New Roman"/>
              </a:rPr>
              <a:t> </a:t>
            </a:r>
            <a:r>
              <a:rPr sz="2400" b="1" spc="-5" dirty="0">
                <a:latin typeface="Times New Roman"/>
                <a:cs typeface="Times New Roman"/>
              </a:rPr>
              <a:t>Li-Ion</a:t>
            </a:r>
            <a:r>
              <a:rPr sz="2400" b="1" spc="10" dirty="0">
                <a:latin typeface="Times New Roman"/>
                <a:cs typeface="Times New Roman"/>
              </a:rPr>
              <a:t> </a:t>
            </a:r>
            <a:r>
              <a:rPr sz="2400" b="1" spc="-5" dirty="0">
                <a:latin typeface="Times New Roman"/>
                <a:cs typeface="Times New Roman"/>
              </a:rPr>
              <a:t>Battery</a:t>
            </a:r>
            <a:r>
              <a:rPr sz="2400" b="1" spc="10" dirty="0">
                <a:latin typeface="Times New Roman"/>
                <a:cs typeface="Times New Roman"/>
              </a:rPr>
              <a:t> </a:t>
            </a:r>
            <a:r>
              <a:rPr sz="2400" b="1" spc="-5" dirty="0">
                <a:latin typeface="Times New Roman"/>
                <a:cs typeface="Times New Roman"/>
              </a:rPr>
              <a:t>Management</a:t>
            </a:r>
            <a:r>
              <a:rPr sz="2400" b="1" spc="10" dirty="0">
                <a:latin typeface="Times New Roman"/>
                <a:cs typeface="Times New Roman"/>
              </a:rPr>
              <a:t> </a:t>
            </a:r>
            <a:r>
              <a:rPr sz="2400" b="1" spc="-5" dirty="0">
                <a:latin typeface="Times New Roman"/>
                <a:cs typeface="Times New Roman"/>
              </a:rPr>
              <a:t>System</a:t>
            </a:r>
            <a:r>
              <a:rPr sz="2400" b="1" spc="10" dirty="0">
                <a:latin typeface="Times New Roman"/>
                <a:cs typeface="Times New Roman"/>
              </a:rPr>
              <a:t> </a:t>
            </a:r>
            <a:r>
              <a:rPr sz="2400" b="1" spc="-5" dirty="0">
                <a:latin typeface="Times New Roman"/>
                <a:cs typeface="Times New Roman"/>
              </a:rPr>
              <a:t>Development</a:t>
            </a:r>
            <a:r>
              <a:rPr sz="2400" b="1" spc="10" dirty="0">
                <a:latin typeface="Times New Roman"/>
                <a:cs typeface="Times New Roman"/>
              </a:rPr>
              <a:t> </a:t>
            </a:r>
            <a:r>
              <a:rPr sz="2400" b="1" dirty="0">
                <a:latin typeface="Times New Roman"/>
                <a:cs typeface="Times New Roman"/>
              </a:rPr>
              <a:t>and</a:t>
            </a:r>
            <a:r>
              <a:rPr sz="2400" b="1" spc="5" dirty="0">
                <a:latin typeface="Times New Roman"/>
                <a:cs typeface="Times New Roman"/>
              </a:rPr>
              <a:t> </a:t>
            </a:r>
            <a:r>
              <a:rPr sz="2400" b="1" spc="-5" dirty="0">
                <a:latin typeface="Times New Roman"/>
                <a:cs typeface="Times New Roman"/>
              </a:rPr>
              <a:t>Customer</a:t>
            </a:r>
            <a:r>
              <a:rPr sz="2400" b="1" spc="-80" dirty="0">
                <a:latin typeface="Times New Roman"/>
                <a:cs typeface="Times New Roman"/>
              </a:rPr>
              <a:t> </a:t>
            </a:r>
            <a:r>
              <a:rPr sz="2400" b="1" spc="-50" dirty="0">
                <a:latin typeface="Times New Roman"/>
                <a:cs typeface="Times New Roman"/>
              </a:rPr>
              <a:t>Test</a:t>
            </a:r>
            <a:r>
              <a:rPr sz="2400" spc="-50" dirty="0">
                <a:latin typeface="Times New Roman"/>
                <a:cs typeface="Times New Roman"/>
              </a:rPr>
              <a:t>;</a:t>
            </a:r>
            <a:r>
              <a:rPr sz="2400" spc="5" dirty="0">
                <a:latin typeface="Times New Roman"/>
                <a:cs typeface="Times New Roman"/>
              </a:rPr>
              <a:t> </a:t>
            </a:r>
            <a:r>
              <a:rPr sz="2400" spc="-5" dirty="0">
                <a:latin typeface="Times New Roman"/>
                <a:cs typeface="Times New Roman"/>
              </a:rPr>
              <a:t>Lead</a:t>
            </a:r>
            <a:r>
              <a:rPr sz="2400" spc="10" dirty="0">
                <a:latin typeface="Times New Roman"/>
                <a:cs typeface="Times New Roman"/>
              </a:rPr>
              <a:t> </a:t>
            </a:r>
            <a:r>
              <a:rPr sz="2400" dirty="0">
                <a:latin typeface="Times New Roman"/>
                <a:cs typeface="Times New Roman"/>
              </a:rPr>
              <a:t>PI: </a:t>
            </a:r>
            <a:r>
              <a:rPr sz="2400" spc="5" dirty="0">
                <a:latin typeface="Times New Roman"/>
                <a:cs typeface="Times New Roman"/>
              </a:rPr>
              <a:t> </a:t>
            </a:r>
            <a:r>
              <a:rPr sz="2400" spc="-5" dirty="0">
                <a:latin typeface="Times New Roman"/>
                <a:cs typeface="Times New Roman"/>
              </a:rPr>
              <a:t>Rengaswamy</a:t>
            </a:r>
            <a:r>
              <a:rPr sz="2400" spc="10" dirty="0">
                <a:latin typeface="Times New Roman"/>
                <a:cs typeface="Times New Roman"/>
              </a:rPr>
              <a:t> </a:t>
            </a:r>
            <a:r>
              <a:rPr sz="2400" spc="-5" dirty="0">
                <a:latin typeface="Times New Roman"/>
                <a:cs typeface="Times New Roman"/>
              </a:rPr>
              <a:t>Srinivasan,</a:t>
            </a:r>
            <a:r>
              <a:rPr sz="2400" spc="15" dirty="0">
                <a:latin typeface="Times New Roman"/>
                <a:cs typeface="Times New Roman"/>
              </a:rPr>
              <a:t> </a:t>
            </a:r>
            <a:r>
              <a:rPr sz="2400" spc="-5" dirty="0">
                <a:latin typeface="Times New Roman"/>
                <a:cs typeface="Times New Roman"/>
              </a:rPr>
              <a:t>Lead</a:t>
            </a:r>
            <a:r>
              <a:rPr sz="2400" spc="15" dirty="0">
                <a:latin typeface="Times New Roman"/>
                <a:cs typeface="Times New Roman"/>
              </a:rPr>
              <a:t> </a:t>
            </a:r>
            <a:r>
              <a:rPr sz="2400" spc="-5" dirty="0">
                <a:latin typeface="Times New Roman"/>
                <a:cs typeface="Times New Roman"/>
              </a:rPr>
              <a:t>Scientist,</a:t>
            </a:r>
            <a:r>
              <a:rPr sz="2400" spc="10" dirty="0">
                <a:latin typeface="Times New Roman"/>
                <a:cs typeface="Times New Roman"/>
              </a:rPr>
              <a:t> </a:t>
            </a:r>
            <a:r>
              <a:rPr sz="2400" dirty="0">
                <a:latin typeface="Times New Roman"/>
                <a:cs typeface="Times New Roman"/>
              </a:rPr>
              <a:t>Johns</a:t>
            </a:r>
            <a:r>
              <a:rPr sz="2400" spc="15" dirty="0">
                <a:latin typeface="Times New Roman"/>
                <a:cs typeface="Times New Roman"/>
              </a:rPr>
              <a:t> </a:t>
            </a:r>
            <a:r>
              <a:rPr sz="2400" spc="-5" dirty="0">
                <a:latin typeface="Times New Roman"/>
                <a:cs typeface="Times New Roman"/>
              </a:rPr>
              <a:t>Hopkins</a:t>
            </a:r>
            <a:r>
              <a:rPr sz="2400" spc="-125" dirty="0">
                <a:latin typeface="Times New Roman"/>
                <a:cs typeface="Times New Roman"/>
              </a:rPr>
              <a:t> </a:t>
            </a:r>
            <a:r>
              <a:rPr sz="2400" spc="-5" dirty="0">
                <a:latin typeface="Times New Roman"/>
                <a:cs typeface="Times New Roman"/>
              </a:rPr>
              <a:t>Applied</a:t>
            </a:r>
            <a:r>
              <a:rPr sz="2400" spc="15" dirty="0">
                <a:latin typeface="Times New Roman"/>
                <a:cs typeface="Times New Roman"/>
              </a:rPr>
              <a:t> </a:t>
            </a:r>
            <a:r>
              <a:rPr sz="2400" spc="-5" dirty="0">
                <a:latin typeface="Times New Roman"/>
                <a:cs typeface="Times New Roman"/>
              </a:rPr>
              <a:t>Physics</a:t>
            </a:r>
            <a:r>
              <a:rPr sz="2400" spc="10" dirty="0">
                <a:latin typeface="Times New Roman"/>
                <a:cs typeface="Times New Roman"/>
              </a:rPr>
              <a:t> </a:t>
            </a:r>
            <a:r>
              <a:rPr sz="2400" spc="-5" dirty="0">
                <a:latin typeface="Times New Roman"/>
                <a:cs typeface="Times New Roman"/>
              </a:rPr>
              <a:t>Lab;</a:t>
            </a:r>
            <a:r>
              <a:rPr sz="2400" spc="10" dirty="0">
                <a:latin typeface="Times New Roman"/>
                <a:cs typeface="Times New Roman"/>
              </a:rPr>
              <a:t> </a:t>
            </a:r>
            <a:r>
              <a:rPr sz="2400" spc="-5" dirty="0">
                <a:latin typeface="Times New Roman"/>
                <a:cs typeface="Times New Roman"/>
              </a:rPr>
              <a:t>Partnering</a:t>
            </a:r>
            <a:r>
              <a:rPr sz="2400" spc="15" dirty="0">
                <a:latin typeface="Times New Roman"/>
                <a:cs typeface="Times New Roman"/>
              </a:rPr>
              <a:t> </a:t>
            </a:r>
            <a:r>
              <a:rPr sz="2400" spc="-5" dirty="0">
                <a:latin typeface="Times New Roman"/>
                <a:cs typeface="Times New Roman"/>
              </a:rPr>
              <a:t>Company: </a:t>
            </a:r>
            <a:r>
              <a:rPr sz="2400" spc="-585" dirty="0">
                <a:latin typeface="Times New Roman"/>
                <a:cs typeface="Times New Roman"/>
              </a:rPr>
              <a:t> </a:t>
            </a:r>
            <a:r>
              <a:rPr sz="2400" spc="-5" dirty="0">
                <a:latin typeface="Times New Roman"/>
                <a:cs typeface="Times New Roman"/>
              </a:rPr>
              <a:t>Thermohalt</a:t>
            </a:r>
            <a:r>
              <a:rPr sz="2400" spc="-50" dirty="0">
                <a:latin typeface="Times New Roman"/>
                <a:cs typeface="Times New Roman"/>
              </a:rPr>
              <a:t> </a:t>
            </a:r>
            <a:r>
              <a:rPr sz="2400" spc="-35" dirty="0">
                <a:latin typeface="Times New Roman"/>
                <a:cs typeface="Times New Roman"/>
              </a:rPr>
              <a:t>Technology,</a:t>
            </a:r>
            <a:r>
              <a:rPr sz="2400" dirty="0">
                <a:latin typeface="Times New Roman"/>
                <a:cs typeface="Times New Roman"/>
              </a:rPr>
              <a:t> </a:t>
            </a:r>
            <a:r>
              <a:rPr sz="2400" spc="-5" dirty="0">
                <a:latin typeface="Times New Roman"/>
                <a:cs typeface="Times New Roman"/>
              </a:rPr>
              <a:t>LLC</a:t>
            </a:r>
            <a:endParaRPr sz="2400" dirty="0">
              <a:latin typeface="Times New Roman"/>
              <a:cs typeface="Times New Roman"/>
            </a:endParaRPr>
          </a:p>
        </p:txBody>
      </p:sp>
      <p:sp>
        <p:nvSpPr>
          <p:cNvPr id="26" name="object 26"/>
          <p:cNvSpPr txBox="1"/>
          <p:nvPr/>
        </p:nvSpPr>
        <p:spPr>
          <a:xfrm>
            <a:off x="1473200" y="8298762"/>
            <a:ext cx="10484882" cy="736099"/>
          </a:xfrm>
          <a:prstGeom prst="rect">
            <a:avLst/>
          </a:prstGeom>
        </p:spPr>
        <p:txBody>
          <a:bodyPr vert="horz" wrap="square" lIns="0" tIns="43180" rIns="0" bIns="0" rtlCol="0">
            <a:spAutoFit/>
          </a:bodyPr>
          <a:lstStyle/>
          <a:p>
            <a:pPr marL="50800" marR="43180">
              <a:lnSpc>
                <a:spcPts val="2700"/>
              </a:lnSpc>
              <a:spcBef>
                <a:spcPts val="340"/>
              </a:spcBef>
            </a:pPr>
            <a:r>
              <a:rPr lang="en-US" sz="2400" dirty="0">
                <a:latin typeface="Times New Roman"/>
                <a:cs typeface="Times New Roman"/>
              </a:rPr>
              <a:t>*</a:t>
            </a:r>
            <a:r>
              <a:rPr sz="2400" dirty="0">
                <a:latin typeface="Times New Roman"/>
                <a:cs typeface="Times New Roman"/>
              </a:rPr>
              <a:t>MIPS </a:t>
            </a:r>
            <a:r>
              <a:rPr sz="2400" spc="-5" dirty="0">
                <a:latin typeface="Times New Roman"/>
                <a:cs typeface="Times New Roman"/>
              </a:rPr>
              <a:t>has received approval to </a:t>
            </a:r>
            <a:r>
              <a:rPr sz="2400" dirty="0">
                <a:latin typeface="Times New Roman"/>
                <a:cs typeface="Times New Roman"/>
              </a:rPr>
              <a:t>use </a:t>
            </a:r>
            <a:r>
              <a:rPr sz="2400" spc="-5" dirty="0">
                <a:latin typeface="Times New Roman"/>
                <a:cs typeface="Times New Roman"/>
              </a:rPr>
              <a:t>MEI</a:t>
            </a:r>
            <a:r>
              <a:rPr sz="2400" spc="-7" baseline="30000" dirty="0">
                <a:latin typeface="Times New Roman"/>
                <a:cs typeface="Times New Roman"/>
              </a:rPr>
              <a:t>2</a:t>
            </a:r>
            <a:r>
              <a:rPr sz="2400" baseline="19097" dirty="0">
                <a:latin typeface="Times New Roman"/>
                <a:cs typeface="Times New Roman"/>
              </a:rPr>
              <a:t> </a:t>
            </a:r>
            <a:r>
              <a:rPr sz="2400" spc="-5" dirty="0">
                <a:latin typeface="Times New Roman"/>
                <a:cs typeface="Times New Roman"/>
              </a:rPr>
              <a:t>Seed Grant </a:t>
            </a:r>
            <a:r>
              <a:rPr sz="2400" dirty="0">
                <a:latin typeface="Times New Roman"/>
                <a:cs typeface="Times New Roman"/>
              </a:rPr>
              <a:t>funds </a:t>
            </a:r>
            <a:r>
              <a:rPr sz="2400" spc="-5" dirty="0">
                <a:latin typeface="Times New Roman"/>
                <a:cs typeface="Times New Roman"/>
              </a:rPr>
              <a:t>as cost share </a:t>
            </a:r>
            <a:r>
              <a:rPr sz="2400" dirty="0">
                <a:latin typeface="Times New Roman"/>
                <a:cs typeface="Times New Roman"/>
              </a:rPr>
              <a:t>for </a:t>
            </a:r>
            <a:r>
              <a:rPr sz="2400" spc="-5" dirty="0">
                <a:latin typeface="Times New Roman"/>
                <a:cs typeface="Times New Roman"/>
              </a:rPr>
              <a:t>their grants thus leveraging </a:t>
            </a:r>
            <a:r>
              <a:rPr sz="2400" spc="-585" dirty="0">
                <a:latin typeface="Times New Roman"/>
                <a:cs typeface="Times New Roman"/>
              </a:rPr>
              <a:t> </a:t>
            </a:r>
            <a:r>
              <a:rPr sz="2400" dirty="0">
                <a:latin typeface="Times New Roman"/>
                <a:cs typeface="Times New Roman"/>
              </a:rPr>
              <a:t>our</a:t>
            </a:r>
            <a:r>
              <a:rPr sz="2400" spc="-5" dirty="0">
                <a:latin typeface="Times New Roman"/>
                <a:cs typeface="Times New Roman"/>
              </a:rPr>
              <a:t> awards</a:t>
            </a:r>
            <a:r>
              <a:rPr sz="2400" dirty="0">
                <a:latin typeface="Times New Roman"/>
                <a:cs typeface="Times New Roman"/>
              </a:rPr>
              <a:t> for </a:t>
            </a:r>
            <a:r>
              <a:rPr sz="2400" spc="-5" dirty="0">
                <a:latin typeface="Times New Roman"/>
                <a:cs typeface="Times New Roman"/>
              </a:rPr>
              <a:t>greater</a:t>
            </a:r>
            <a:r>
              <a:rPr sz="2400" dirty="0">
                <a:latin typeface="Times New Roman"/>
                <a:cs typeface="Times New Roman"/>
              </a:rPr>
              <a:t> </a:t>
            </a:r>
            <a:r>
              <a:rPr sz="2400" spc="-5" dirty="0">
                <a:latin typeface="Times New Roman"/>
                <a:cs typeface="Times New Roman"/>
              </a:rPr>
              <a:t>impact</a:t>
            </a:r>
            <a:endParaRPr sz="2400" dirty="0">
              <a:latin typeface="Times New Roman"/>
              <a:cs typeface="Times New Roman"/>
            </a:endParaRPr>
          </a:p>
        </p:txBody>
      </p:sp>
      <p:sp>
        <p:nvSpPr>
          <p:cNvPr id="27" name="object 27"/>
          <p:cNvSpPr txBox="1">
            <a:spLocks noGrp="1"/>
          </p:cNvSpPr>
          <p:nvPr>
            <p:ph type="title"/>
          </p:nvPr>
        </p:nvSpPr>
        <p:spPr>
          <a:xfrm>
            <a:off x="2393552" y="182059"/>
            <a:ext cx="7461645"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2020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97CB3-2509-56CB-AC3B-99F24A758872}"/>
              </a:ext>
            </a:extLst>
          </p:cNvPr>
          <p:cNvSpPr>
            <a:spLocks noGrp="1"/>
          </p:cNvSpPr>
          <p:nvPr>
            <p:ph type="body" idx="1"/>
          </p:nvPr>
        </p:nvSpPr>
        <p:spPr>
          <a:xfrm>
            <a:off x="482600" y="1371600"/>
            <a:ext cx="10495280" cy="7171194"/>
          </a:xfrm>
        </p:spPr>
        <p:txBody>
          <a:bodyPr/>
          <a:lstStyle/>
          <a:p>
            <a:r>
              <a:rPr lang="en-US" sz="2800" dirty="0">
                <a:solidFill>
                  <a:srgbClr val="000000"/>
                </a:solidFill>
                <a:effectLst/>
                <a:latin typeface="Times New Roman" panose="02020603050405020304" pitchFamily="18" charset="0"/>
              </a:rPr>
              <a:t>Four (out of six) seed grants awarded (1 Phase II and 3 Phase I awards):</a:t>
            </a:r>
          </a:p>
          <a:p>
            <a:endParaRPr lang="en-US" sz="2800" dirty="0">
              <a:solidFill>
                <a:srgbClr val="000000"/>
              </a:solidFill>
              <a:effectLst/>
              <a:latin typeface="Times New Roman" panose="02020603050405020304" pitchFamily="18" charset="0"/>
            </a:endParaRPr>
          </a:p>
          <a:p>
            <a:pPr marL="457200" indent="-457200">
              <a:buFont typeface="Arial" panose="020B0604020202020204" pitchFamily="34" charset="0"/>
              <a:buChar char="•"/>
            </a:pPr>
            <a:r>
              <a:rPr lang="en-US" sz="2800" b="1" dirty="0">
                <a:solidFill>
                  <a:srgbClr val="000000"/>
                </a:solidFill>
                <a:effectLst/>
                <a:latin typeface="Times New Roman" panose="02020603050405020304" pitchFamily="18" charset="0"/>
              </a:rPr>
              <a:t>Scaled Electronic Inks as Transparent Conductors for the Solar Cell and Energy-Efficient Lighting Industries (PHASE II)</a:t>
            </a:r>
            <a:endParaRPr lang="en-US" sz="2800" dirty="0">
              <a:solidFill>
                <a:srgbClr val="000000"/>
              </a:solidFill>
              <a:effectLst/>
              <a:latin typeface="Times New Roman" panose="02020603050405020304" pitchFamily="18" charset="0"/>
            </a:endParaRPr>
          </a:p>
          <a:p>
            <a:r>
              <a:rPr lang="en-US" sz="2800" dirty="0">
                <a:solidFill>
                  <a:srgbClr val="000000"/>
                </a:solidFill>
                <a:effectLst/>
                <a:latin typeface="Times New Roman" panose="02020603050405020304" pitchFamily="18" charset="0"/>
              </a:rPr>
              <a:t>	Lead PI: Susanna Thon, Johns Hopkins University; Partnering 	Company: Nano Direct, LLC</a:t>
            </a:r>
          </a:p>
          <a:p>
            <a:pPr marL="457200" indent="-457200">
              <a:buFont typeface="Arial" panose="020B0604020202020204" pitchFamily="34" charset="0"/>
              <a:buChar char="•"/>
            </a:pPr>
            <a:r>
              <a:rPr lang="en-US" sz="2800" b="1" dirty="0">
                <a:solidFill>
                  <a:srgbClr val="000000"/>
                </a:solidFill>
                <a:effectLst/>
                <a:latin typeface="Times New Roman" panose="02020603050405020304" pitchFamily="18" charset="0"/>
              </a:rPr>
              <a:t>Insulating Wood Panels for Energy Efficient Wall Retrofits</a:t>
            </a:r>
            <a:endParaRPr lang="en-US" sz="2800" dirty="0">
              <a:solidFill>
                <a:srgbClr val="000000"/>
              </a:solidFill>
              <a:effectLst/>
              <a:latin typeface="Times New Roman" panose="02020603050405020304" pitchFamily="18" charset="0"/>
            </a:endParaRPr>
          </a:p>
          <a:p>
            <a:r>
              <a:rPr lang="en-US" sz="2800" dirty="0">
                <a:solidFill>
                  <a:srgbClr val="000000"/>
                </a:solidFill>
                <a:effectLst/>
                <a:latin typeface="Times New Roman" panose="02020603050405020304" pitchFamily="18" charset="0"/>
              </a:rPr>
              <a:t>	Lead PI: Amy Gong, University of Maryland College Park; 	Partnering Company: Invent Wood LLC</a:t>
            </a:r>
          </a:p>
          <a:p>
            <a:pPr marL="457200" indent="-457200">
              <a:buFont typeface="Arial" panose="020B0604020202020204" pitchFamily="34" charset="0"/>
              <a:buChar char="•"/>
            </a:pPr>
            <a:r>
              <a:rPr lang="en-US" sz="2800" b="1" dirty="0">
                <a:solidFill>
                  <a:srgbClr val="000000"/>
                </a:solidFill>
                <a:effectLst/>
                <a:latin typeface="Times New Roman" panose="02020603050405020304" pitchFamily="18" charset="0"/>
              </a:rPr>
              <a:t>A Digital Twin For Lithium-Sulfur Battery Management</a:t>
            </a:r>
            <a:endParaRPr lang="en-US" sz="2800" dirty="0">
              <a:solidFill>
                <a:srgbClr val="000000"/>
              </a:solidFill>
              <a:effectLst/>
              <a:latin typeface="Times New Roman" panose="02020603050405020304" pitchFamily="18" charset="0"/>
            </a:endParaRPr>
          </a:p>
          <a:p>
            <a:r>
              <a:rPr lang="en-US" sz="2800" dirty="0">
                <a:solidFill>
                  <a:srgbClr val="000000"/>
                </a:solidFill>
                <a:effectLst/>
                <a:latin typeface="Times New Roman" panose="02020603050405020304" pitchFamily="18" charset="0"/>
              </a:rPr>
              <a:t>	Lead PI: </a:t>
            </a:r>
            <a:r>
              <a:rPr lang="en-US" sz="2800" dirty="0" err="1">
                <a:solidFill>
                  <a:srgbClr val="000000"/>
                </a:solidFill>
                <a:effectLst/>
                <a:latin typeface="Times New Roman" panose="02020603050405020304" pitchFamily="18" charset="0"/>
              </a:rPr>
              <a:t>Hosam</a:t>
            </a:r>
            <a:r>
              <a:rPr lang="en-US" sz="2800" dirty="0">
                <a:solidFill>
                  <a:srgbClr val="000000"/>
                </a:solidFill>
                <a:effectLst/>
                <a:latin typeface="Times New Roman" panose="02020603050405020304" pitchFamily="18" charset="0"/>
              </a:rPr>
              <a:t> Fathy, University of Maryland College Park; 	Partnering Company: Digitalis Technologies</a:t>
            </a:r>
          </a:p>
          <a:p>
            <a:pPr marL="457200" indent="-457200">
              <a:buFont typeface="Arial" panose="020B0604020202020204" pitchFamily="34" charset="0"/>
              <a:buChar char="•"/>
            </a:pPr>
            <a:r>
              <a:rPr lang="en-US" sz="2800" b="1" dirty="0">
                <a:solidFill>
                  <a:srgbClr val="000000"/>
                </a:solidFill>
                <a:effectLst/>
                <a:latin typeface="Times New Roman" panose="02020603050405020304" pitchFamily="18" charset="0"/>
              </a:rPr>
              <a:t>Translation of UMD Research Findings into an AI Thermostat Prototype for Thermal Comfort and Load Shedding</a:t>
            </a:r>
            <a:r>
              <a:rPr lang="en-US" sz="2800" dirty="0">
                <a:solidFill>
                  <a:srgbClr val="000000"/>
                </a:solidFill>
                <a:effectLst/>
                <a:latin typeface="Times New Roman" panose="02020603050405020304" pitchFamily="18" charset="0"/>
              </a:rPr>
              <a:t>; Lead PI: 	Jelena </a:t>
            </a:r>
            <a:r>
              <a:rPr lang="en-US" sz="2800" dirty="0" err="1">
                <a:solidFill>
                  <a:srgbClr val="000000"/>
                </a:solidFill>
                <a:effectLst/>
                <a:latin typeface="Times New Roman" panose="02020603050405020304" pitchFamily="18" charset="0"/>
              </a:rPr>
              <a:t>Srebric</a:t>
            </a:r>
            <a:r>
              <a:rPr lang="en-US" sz="2800" dirty="0">
                <a:solidFill>
                  <a:srgbClr val="000000"/>
                </a:solidFill>
                <a:effectLst/>
                <a:latin typeface="Times New Roman" panose="02020603050405020304" pitchFamily="18" charset="0"/>
              </a:rPr>
              <a:t>, University of Maryland College Park; Partnering 	Company: Build Sci, Inc.</a:t>
            </a:r>
          </a:p>
          <a:p>
            <a:endParaRPr lang="en-US" dirty="0"/>
          </a:p>
        </p:txBody>
      </p:sp>
      <p:grpSp>
        <p:nvGrpSpPr>
          <p:cNvPr id="4" name="object 2">
            <a:extLst>
              <a:ext uri="{FF2B5EF4-FFF2-40B4-BE49-F238E27FC236}">
                <a16:creationId xmlns:a16="http://schemas.microsoft.com/office/drawing/2014/main" id="{8B97B079-7E6D-4A17-768D-37C7D80547B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95A846A5-B956-4E47-4243-CAB8937EB9AB}"/>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56637DED-6243-AB3F-775C-FA1928EA1C1B}"/>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5A836B2F-CEBF-FACE-AECB-76FBABE891DC}"/>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C3F2A14F-B3BC-9A16-065B-0E541993B0F9}"/>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021E5B49-D2F4-05C0-E789-553711F0B860}"/>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ECC6026D-FA0A-DE8F-0BFA-A5E71D0F4BC1}"/>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33B0C640-51D2-6764-57D6-8696F957486A}"/>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FC091C36-7343-D067-367B-B69011A6429F}"/>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AF808571-7491-70ED-F4E6-88B00453B290}"/>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47F4BE68-CD45-13A1-A02F-87B59DD43E17}"/>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622FFE63-40ED-4177-1C69-6E0228D64170}"/>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CF9A789C-2840-7341-8731-CDBE1E9CF21E}"/>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91AF5E30-ED37-911B-E83A-0B459BE8897C}"/>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
        <p:nvSpPr>
          <p:cNvPr id="18" name="object 27">
            <a:extLst>
              <a:ext uri="{FF2B5EF4-FFF2-40B4-BE49-F238E27FC236}">
                <a16:creationId xmlns:a16="http://schemas.microsoft.com/office/drawing/2014/main" id="{4036D5A2-D9B0-415D-41B4-0DBE8E00F255}"/>
              </a:ext>
            </a:extLst>
          </p:cNvPr>
          <p:cNvSpPr txBox="1">
            <a:spLocks noGrp="1"/>
          </p:cNvSpPr>
          <p:nvPr>
            <p:ph type="title"/>
          </p:nvPr>
        </p:nvSpPr>
        <p:spPr>
          <a:xfrm>
            <a:off x="2311408" y="182059"/>
            <a:ext cx="8915384"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2021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Tree>
    <p:extLst>
      <p:ext uri="{BB962C8B-B14F-4D97-AF65-F5344CB8AC3E}">
        <p14:creationId xmlns:p14="http://schemas.microsoft.com/office/powerpoint/2010/main" val="2426679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97CB3-2509-56CB-AC3B-99F24A758872}"/>
              </a:ext>
            </a:extLst>
          </p:cNvPr>
          <p:cNvSpPr>
            <a:spLocks noGrp="1"/>
          </p:cNvSpPr>
          <p:nvPr>
            <p:ph type="body" idx="1"/>
          </p:nvPr>
        </p:nvSpPr>
        <p:spPr>
          <a:xfrm>
            <a:off x="482600" y="1371600"/>
            <a:ext cx="11734800" cy="7171194"/>
          </a:xfrm>
        </p:spPr>
        <p:txBody>
          <a:bodyPr/>
          <a:lstStyle/>
          <a:p>
            <a:r>
              <a:rPr lang="en-US" sz="2800" dirty="0">
                <a:solidFill>
                  <a:srgbClr val="000000"/>
                </a:solidFill>
                <a:effectLst/>
                <a:latin typeface="Times New Roman" panose="02020603050405020304" pitchFamily="18" charset="0"/>
              </a:rPr>
              <a:t>Four (out of 9) seed grants awarded (3 different institutions): </a:t>
            </a:r>
          </a:p>
          <a:p>
            <a:endParaRPr lang="en-US" sz="2800" dirty="0">
              <a:solidFill>
                <a:srgbClr val="000000"/>
              </a:solidFill>
              <a:effectLst/>
              <a:latin typeface="Times New Roman" panose="02020603050405020304" pitchFamily="18" charset="0"/>
            </a:endParaRPr>
          </a:p>
          <a:p>
            <a:pPr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Machine Learning-Accelerated Development of Non-Flammable 	Silica Aerogels for Building Thermal Insulation</a:t>
            </a:r>
            <a:r>
              <a:rPr lang="en-US" sz="2800" b="0" i="0" dirty="0">
                <a:solidFill>
                  <a:srgbClr val="121B21"/>
                </a:solidFill>
                <a:effectLst/>
                <a:latin typeface="Times New Roman" panose="02020603050405020304" pitchFamily="18" charset="0"/>
                <a:cs typeface="Times New Roman" panose="02020603050405020304" pitchFamily="18" charset="0"/>
              </a:rPr>
              <a:t>; Lead PI: Po-Yen Chen, University of Maryland College Park; Partnering Company: </a:t>
            </a:r>
            <a:r>
              <a:rPr lang="en-US" sz="2800" b="0" i="0" dirty="0" err="1">
                <a:solidFill>
                  <a:srgbClr val="121B21"/>
                </a:solidFill>
                <a:effectLst/>
                <a:latin typeface="Times New Roman" panose="02020603050405020304" pitchFamily="18" charset="0"/>
                <a:cs typeface="Times New Roman" panose="02020603050405020304" pitchFamily="18" charset="0"/>
              </a:rPr>
              <a:t>Liatris</a:t>
            </a:r>
            <a:r>
              <a:rPr lang="en-US" sz="2800" b="0" i="0" dirty="0">
                <a:solidFill>
                  <a:srgbClr val="121B21"/>
                </a:solidFill>
                <a:effectLst/>
                <a:latin typeface="Times New Roman" panose="02020603050405020304" pitchFamily="18" charset="0"/>
                <a:cs typeface="Times New Roman" panose="02020603050405020304" pitchFamily="18" charset="0"/>
              </a:rPr>
              <a:t> Inc</a:t>
            </a:r>
          </a:p>
          <a:p>
            <a:pPr algn="l"/>
            <a:endParaRPr lang="en-US" sz="2800" b="0" i="0" dirty="0">
              <a:solidFill>
                <a:srgbClr val="121B2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Large-Scale Biofuel Production Using a Novel </a:t>
            </a:r>
            <a:r>
              <a:rPr lang="en-US" sz="2800" b="1" i="0" dirty="0" err="1">
                <a:solidFill>
                  <a:srgbClr val="121B21"/>
                </a:solidFill>
                <a:effectLst/>
                <a:latin typeface="Times New Roman" panose="02020603050405020304" pitchFamily="18" charset="0"/>
                <a:cs typeface="Times New Roman" panose="02020603050405020304" pitchFamily="18" charset="0"/>
              </a:rPr>
              <a:t>Cyanobaterium</a:t>
            </a:r>
            <a:r>
              <a:rPr lang="en-US" sz="2800" b="0" i="0" dirty="0">
                <a:solidFill>
                  <a:srgbClr val="121B21"/>
                </a:solidFill>
                <a:effectLst/>
                <a:latin typeface="Times New Roman" panose="02020603050405020304" pitchFamily="18" charset="0"/>
                <a:cs typeface="Times New Roman" panose="02020603050405020304" pitchFamily="18" charset="0"/>
              </a:rPr>
              <a:t>; </a:t>
            </a:r>
          </a:p>
          <a:p>
            <a:pPr algn="l"/>
            <a:r>
              <a:rPr lang="en-US" sz="2800" b="0" i="0" dirty="0">
                <a:solidFill>
                  <a:srgbClr val="121B21"/>
                </a:solidFill>
                <a:effectLst/>
                <a:latin typeface="Times New Roman" panose="02020603050405020304" pitchFamily="18" charset="0"/>
                <a:cs typeface="Times New Roman" panose="02020603050405020304" pitchFamily="18" charset="0"/>
              </a:rPr>
              <a:t>Lead PI: Viji </a:t>
            </a:r>
            <a:r>
              <a:rPr lang="en-US" sz="2800" b="0" i="0" dirty="0" err="1">
                <a:solidFill>
                  <a:srgbClr val="121B21"/>
                </a:solidFill>
                <a:effectLst/>
                <a:latin typeface="Times New Roman" panose="02020603050405020304" pitchFamily="18" charset="0"/>
                <a:cs typeface="Times New Roman" panose="02020603050405020304" pitchFamily="18" charset="0"/>
              </a:rPr>
              <a:t>Sitther</a:t>
            </a:r>
            <a:r>
              <a:rPr lang="en-US" sz="2800" b="0" i="0" dirty="0">
                <a:solidFill>
                  <a:srgbClr val="121B21"/>
                </a:solidFill>
                <a:effectLst/>
                <a:latin typeface="Times New Roman" panose="02020603050405020304" pitchFamily="18" charset="0"/>
                <a:cs typeface="Times New Roman" panose="02020603050405020304" pitchFamily="18" charset="0"/>
              </a:rPr>
              <a:t>, Morgan State University; Partnering Company: </a:t>
            </a:r>
            <a:r>
              <a:rPr lang="en-US" sz="2800" b="0" i="0" dirty="0" err="1">
                <a:solidFill>
                  <a:srgbClr val="121B21"/>
                </a:solidFill>
                <a:effectLst/>
                <a:latin typeface="Times New Roman" panose="02020603050405020304" pitchFamily="18" charset="0"/>
                <a:cs typeface="Times New Roman" panose="02020603050405020304" pitchFamily="18" charset="0"/>
              </a:rPr>
              <a:t>HaloCyTech</a:t>
            </a:r>
            <a:r>
              <a:rPr lang="en-US" sz="2800" b="0" i="0" dirty="0">
                <a:solidFill>
                  <a:srgbClr val="121B21"/>
                </a:solidFill>
                <a:effectLst/>
                <a:latin typeface="Times New Roman" panose="02020603050405020304" pitchFamily="18" charset="0"/>
                <a:cs typeface="Times New Roman" panose="02020603050405020304" pitchFamily="18" charset="0"/>
              </a:rPr>
              <a:t> LLC</a:t>
            </a:r>
          </a:p>
          <a:p>
            <a:pPr lvl="1" algn="l"/>
            <a:endParaRPr lang="en-US" sz="2800" b="0" i="0" dirty="0">
              <a:solidFill>
                <a:srgbClr val="121B2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Portable Hybrid Vertical-axis Turbine Technology for Efficient Aero-hydro Energy Harvesting; </a:t>
            </a:r>
            <a:r>
              <a:rPr lang="en-US" sz="2800" b="0" i="0" dirty="0">
                <a:solidFill>
                  <a:srgbClr val="121B21"/>
                </a:solidFill>
                <a:effectLst/>
                <a:latin typeface="Times New Roman" panose="02020603050405020304" pitchFamily="18" charset="0"/>
                <a:cs typeface="Times New Roman" panose="02020603050405020304" pitchFamily="18" charset="0"/>
              </a:rPr>
              <a:t>Lead PI: </a:t>
            </a:r>
            <a:r>
              <a:rPr lang="en-US" sz="2800" b="0" i="0" dirty="0" err="1">
                <a:solidFill>
                  <a:srgbClr val="121B21"/>
                </a:solidFill>
                <a:effectLst/>
                <a:latin typeface="Times New Roman" panose="02020603050405020304" pitchFamily="18" charset="0"/>
                <a:cs typeface="Times New Roman" panose="02020603050405020304" pitchFamily="18" charset="0"/>
              </a:rPr>
              <a:t>Meilin</a:t>
            </a:r>
            <a:r>
              <a:rPr lang="en-US" sz="2800" b="0" i="0" dirty="0">
                <a:solidFill>
                  <a:srgbClr val="121B21"/>
                </a:solidFill>
                <a:effectLst/>
                <a:latin typeface="Times New Roman" panose="02020603050405020304" pitchFamily="18" charset="0"/>
                <a:cs typeface="Times New Roman" panose="02020603050405020304" pitchFamily="18" charset="0"/>
              </a:rPr>
              <a:t> Yu, University of Maryland Baltimore County, Partnering Company: </a:t>
            </a:r>
            <a:r>
              <a:rPr lang="en-US" sz="2800" b="0" i="0" dirty="0" err="1">
                <a:solidFill>
                  <a:srgbClr val="121B21"/>
                </a:solidFill>
                <a:effectLst/>
                <a:latin typeface="Times New Roman" panose="02020603050405020304" pitchFamily="18" charset="0"/>
                <a:cs typeface="Times New Roman" panose="02020603050405020304" pitchFamily="18" charset="0"/>
              </a:rPr>
              <a:t>InoSonic</a:t>
            </a:r>
            <a:r>
              <a:rPr lang="en-US" sz="2800" b="0" i="0" dirty="0">
                <a:solidFill>
                  <a:srgbClr val="121B21"/>
                </a:solidFill>
                <a:effectLst/>
                <a:latin typeface="Times New Roman" panose="02020603050405020304" pitchFamily="18" charset="0"/>
                <a:cs typeface="Times New Roman" panose="02020603050405020304" pitchFamily="18" charset="0"/>
              </a:rPr>
              <a:t> LLC and Solar Oysters LLC</a:t>
            </a:r>
          </a:p>
          <a:p>
            <a:pPr algn="l"/>
            <a:endParaRPr lang="en-US" sz="2800" b="0" i="0" dirty="0">
              <a:solidFill>
                <a:srgbClr val="121B21"/>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Low-cost Vacuum Insulated Glass</a:t>
            </a:r>
            <a:r>
              <a:rPr lang="en-US" sz="2800" b="0" i="0" dirty="0">
                <a:solidFill>
                  <a:srgbClr val="121B21"/>
                </a:solidFill>
                <a:effectLst/>
                <a:latin typeface="Times New Roman" panose="02020603050405020304" pitchFamily="18" charset="0"/>
                <a:cs typeface="Times New Roman" panose="02020603050405020304" pitchFamily="18" charset="0"/>
              </a:rPr>
              <a:t>; Lead PI: </a:t>
            </a:r>
            <a:r>
              <a:rPr lang="en-US" sz="2800" b="0" i="0" dirty="0" err="1">
                <a:solidFill>
                  <a:srgbClr val="121B21"/>
                </a:solidFill>
                <a:effectLst/>
                <a:latin typeface="Times New Roman" panose="02020603050405020304" pitchFamily="18" charset="0"/>
                <a:cs typeface="Times New Roman" panose="02020603050405020304" pitchFamily="18" charset="0"/>
              </a:rPr>
              <a:t>Junho</a:t>
            </a:r>
            <a:r>
              <a:rPr lang="en-US" sz="2800" b="0" i="0" dirty="0">
                <a:solidFill>
                  <a:srgbClr val="121B21"/>
                </a:solidFill>
                <a:effectLst/>
                <a:latin typeface="Times New Roman" panose="02020603050405020304" pitchFamily="18" charset="0"/>
                <a:cs typeface="Times New Roman" panose="02020603050405020304" pitchFamily="18" charset="0"/>
              </a:rPr>
              <a:t> Kim, University of Maryland College Park</a:t>
            </a:r>
          </a:p>
          <a:p>
            <a:endParaRPr lang="en-US" dirty="0"/>
          </a:p>
        </p:txBody>
      </p:sp>
      <p:grpSp>
        <p:nvGrpSpPr>
          <p:cNvPr id="4" name="object 2">
            <a:extLst>
              <a:ext uri="{FF2B5EF4-FFF2-40B4-BE49-F238E27FC236}">
                <a16:creationId xmlns:a16="http://schemas.microsoft.com/office/drawing/2014/main" id="{8B97B079-7E6D-4A17-768D-37C7D80547B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95A846A5-B956-4E47-4243-CAB8937EB9AB}"/>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56637DED-6243-AB3F-775C-FA1928EA1C1B}"/>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5A836B2F-CEBF-FACE-AECB-76FBABE891DC}"/>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C3F2A14F-B3BC-9A16-065B-0E541993B0F9}"/>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021E5B49-D2F4-05C0-E789-553711F0B860}"/>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ECC6026D-FA0A-DE8F-0BFA-A5E71D0F4BC1}"/>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33B0C640-51D2-6764-57D6-8696F957486A}"/>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FC091C36-7343-D067-367B-B69011A6429F}"/>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AF808571-7491-70ED-F4E6-88B00453B290}"/>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47F4BE68-CD45-13A1-A02F-87B59DD43E17}"/>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622FFE63-40ED-4177-1C69-6E0228D64170}"/>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CF9A789C-2840-7341-8731-CDBE1E9CF21E}"/>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91AF5E30-ED37-911B-E83A-0B459BE8897C}"/>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
        <p:nvSpPr>
          <p:cNvPr id="18" name="object 27">
            <a:extLst>
              <a:ext uri="{FF2B5EF4-FFF2-40B4-BE49-F238E27FC236}">
                <a16:creationId xmlns:a16="http://schemas.microsoft.com/office/drawing/2014/main" id="{4036D5A2-D9B0-415D-41B4-0DBE8E00F255}"/>
              </a:ext>
            </a:extLst>
          </p:cNvPr>
          <p:cNvSpPr txBox="1">
            <a:spLocks noGrp="1"/>
          </p:cNvSpPr>
          <p:nvPr>
            <p:ph type="title"/>
          </p:nvPr>
        </p:nvSpPr>
        <p:spPr>
          <a:xfrm>
            <a:off x="2311408" y="182059"/>
            <a:ext cx="8915384"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2022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Tree>
    <p:extLst>
      <p:ext uri="{BB962C8B-B14F-4D97-AF65-F5344CB8AC3E}">
        <p14:creationId xmlns:p14="http://schemas.microsoft.com/office/powerpoint/2010/main" val="22018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1564" y="938547"/>
            <a:ext cx="12543790" cy="78105"/>
            <a:chOff x="221564" y="938547"/>
            <a:chExt cx="12543790" cy="78105"/>
          </a:xfrm>
        </p:grpSpPr>
        <p:sp>
          <p:nvSpPr>
            <p:cNvPr id="3" name="object 3"/>
            <p:cNvSpPr/>
            <p:nvPr/>
          </p:nvSpPr>
          <p:spPr>
            <a:xfrm>
              <a:off x="228446" y="938547"/>
              <a:ext cx="16510" cy="13970"/>
            </a:xfrm>
            <a:custGeom>
              <a:avLst/>
              <a:gdLst/>
              <a:ahLst/>
              <a:cxnLst/>
              <a:rect l="l" t="t" r="r" b="b"/>
              <a:pathLst>
                <a:path w="16510" h="13969">
                  <a:moveTo>
                    <a:pt x="0" y="0"/>
                  </a:moveTo>
                  <a:lnTo>
                    <a:pt x="16057" y="0"/>
                  </a:lnTo>
                  <a:lnTo>
                    <a:pt x="16057" y="13763"/>
                  </a:lnTo>
                  <a:lnTo>
                    <a:pt x="0" y="13763"/>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221564" y="938554"/>
              <a:ext cx="20955" cy="20955"/>
            </a:xfrm>
            <a:custGeom>
              <a:avLst/>
              <a:gdLst/>
              <a:ahLst/>
              <a:cxnLst/>
              <a:rect l="l" t="t" r="r" b="b"/>
              <a:pathLst>
                <a:path w="20954" h="20955">
                  <a:moveTo>
                    <a:pt x="20637" y="0"/>
                  </a:moveTo>
                  <a:lnTo>
                    <a:pt x="6870" y="0"/>
                  </a:lnTo>
                  <a:lnTo>
                    <a:pt x="4584" y="2298"/>
                  </a:lnTo>
                  <a:lnTo>
                    <a:pt x="2286" y="4584"/>
                  </a:lnTo>
                  <a:lnTo>
                    <a:pt x="0" y="6883"/>
                  </a:lnTo>
                  <a:lnTo>
                    <a:pt x="0" y="20650"/>
                  </a:lnTo>
                  <a:lnTo>
                    <a:pt x="13754" y="20650"/>
                  </a:lnTo>
                  <a:lnTo>
                    <a:pt x="16052" y="18351"/>
                  </a:lnTo>
                  <a:lnTo>
                    <a:pt x="18351" y="16052"/>
                  </a:lnTo>
                  <a:lnTo>
                    <a:pt x="20637" y="13766"/>
                  </a:lnTo>
                  <a:lnTo>
                    <a:pt x="20637" y="0"/>
                  </a:lnTo>
                  <a:close/>
                </a:path>
              </a:pathLst>
            </a:custGeom>
            <a:solidFill>
              <a:srgbClr val="000000"/>
            </a:solidFill>
          </p:spPr>
          <p:txBody>
            <a:bodyPr wrap="square" lIns="0" tIns="0" rIns="0" bIns="0" rtlCol="0"/>
            <a:lstStyle/>
            <a:p>
              <a:endParaRPr/>
            </a:p>
          </p:txBody>
        </p:sp>
        <p:sp>
          <p:nvSpPr>
            <p:cNvPr id="5" name="object 5"/>
            <p:cNvSpPr/>
            <p:nvPr/>
          </p:nvSpPr>
          <p:spPr>
            <a:xfrm>
              <a:off x="221564" y="945429"/>
              <a:ext cx="13970" cy="16510"/>
            </a:xfrm>
            <a:custGeom>
              <a:avLst/>
              <a:gdLst/>
              <a:ahLst/>
              <a:cxnLst/>
              <a:rect l="l" t="t" r="r" b="b"/>
              <a:pathLst>
                <a:path w="13970" h="16509">
                  <a:moveTo>
                    <a:pt x="0" y="0"/>
                  </a:moveTo>
                  <a:lnTo>
                    <a:pt x="13763" y="0"/>
                  </a:lnTo>
                  <a:lnTo>
                    <a:pt x="13763" y="16057"/>
                  </a:lnTo>
                  <a:lnTo>
                    <a:pt x="0" y="16057"/>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221564" y="947724"/>
              <a:ext cx="18415" cy="18415"/>
            </a:xfrm>
            <a:custGeom>
              <a:avLst/>
              <a:gdLst/>
              <a:ahLst/>
              <a:cxnLst/>
              <a:rect l="l" t="t" r="r" b="b"/>
              <a:pathLst>
                <a:path w="18414" h="18415">
                  <a:moveTo>
                    <a:pt x="18351" y="4597"/>
                  </a:moveTo>
                  <a:lnTo>
                    <a:pt x="16052" y="2298"/>
                  </a:lnTo>
                  <a:lnTo>
                    <a:pt x="13754" y="0"/>
                  </a:lnTo>
                  <a:lnTo>
                    <a:pt x="0" y="0"/>
                  </a:lnTo>
                  <a:lnTo>
                    <a:pt x="0" y="13766"/>
                  </a:lnTo>
                  <a:lnTo>
                    <a:pt x="2286" y="16065"/>
                  </a:lnTo>
                  <a:lnTo>
                    <a:pt x="4584" y="18351"/>
                  </a:lnTo>
                  <a:lnTo>
                    <a:pt x="18351" y="18351"/>
                  </a:lnTo>
                  <a:lnTo>
                    <a:pt x="18351" y="4597"/>
                  </a:lnTo>
                  <a:close/>
                </a:path>
              </a:pathLst>
            </a:custGeom>
            <a:solidFill>
              <a:srgbClr val="000000"/>
            </a:solidFill>
          </p:spPr>
          <p:txBody>
            <a:bodyPr wrap="square" lIns="0" tIns="0" rIns="0" bIns="0" rtlCol="0"/>
            <a:lstStyle/>
            <a:p>
              <a:endParaRPr/>
            </a:p>
          </p:txBody>
        </p:sp>
        <p:sp>
          <p:nvSpPr>
            <p:cNvPr id="7" name="object 7"/>
            <p:cNvSpPr/>
            <p:nvPr/>
          </p:nvSpPr>
          <p:spPr>
            <a:xfrm>
              <a:off x="226148" y="952321"/>
              <a:ext cx="12536805" cy="13970"/>
            </a:xfrm>
            <a:custGeom>
              <a:avLst/>
              <a:gdLst/>
              <a:ahLst/>
              <a:cxnLst/>
              <a:rect l="l" t="t" r="r" b="b"/>
              <a:pathLst>
                <a:path w="12536805" h="13969">
                  <a:moveTo>
                    <a:pt x="12536437" y="0"/>
                  </a:moveTo>
                  <a:lnTo>
                    <a:pt x="12536437" y="0"/>
                  </a:lnTo>
                  <a:lnTo>
                    <a:pt x="0" y="0"/>
                  </a:lnTo>
                  <a:lnTo>
                    <a:pt x="0" y="13754"/>
                  </a:lnTo>
                  <a:lnTo>
                    <a:pt x="12536437" y="13754"/>
                  </a:lnTo>
                  <a:lnTo>
                    <a:pt x="12536437" y="0"/>
                  </a:lnTo>
                  <a:close/>
                </a:path>
              </a:pathLst>
            </a:custGeom>
            <a:solidFill>
              <a:srgbClr val="000000"/>
            </a:solidFill>
          </p:spPr>
          <p:txBody>
            <a:bodyPr wrap="square" lIns="0" tIns="0" rIns="0" bIns="0" rtlCol="0"/>
            <a:lstStyle/>
            <a:p>
              <a:endParaRPr/>
            </a:p>
          </p:txBody>
        </p:sp>
        <p:sp>
          <p:nvSpPr>
            <p:cNvPr id="8" name="object 8"/>
            <p:cNvSpPr/>
            <p:nvPr/>
          </p:nvSpPr>
          <p:spPr>
            <a:xfrm>
              <a:off x="12748831" y="950018"/>
              <a:ext cx="16510" cy="16510"/>
            </a:xfrm>
            <a:custGeom>
              <a:avLst/>
              <a:gdLst/>
              <a:ahLst/>
              <a:cxnLst/>
              <a:rect l="l" t="t" r="r" b="b"/>
              <a:pathLst>
                <a:path w="16509" h="16509">
                  <a:moveTo>
                    <a:pt x="16052" y="0"/>
                  </a:moveTo>
                  <a:lnTo>
                    <a:pt x="2285" y="0"/>
                  </a:lnTo>
                  <a:lnTo>
                    <a:pt x="0" y="2293"/>
                  </a:lnTo>
                  <a:lnTo>
                    <a:pt x="0" y="16057"/>
                  </a:lnTo>
                  <a:lnTo>
                    <a:pt x="13754" y="16057"/>
                  </a:lnTo>
                  <a:lnTo>
                    <a:pt x="16052" y="13762"/>
                  </a:lnTo>
                  <a:lnTo>
                    <a:pt x="16052" y="0"/>
                  </a:lnTo>
                  <a:close/>
                </a:path>
              </a:pathLst>
            </a:custGeom>
            <a:solidFill>
              <a:srgbClr val="000000"/>
            </a:solidFill>
          </p:spPr>
          <p:txBody>
            <a:bodyPr wrap="square" lIns="0" tIns="0" rIns="0" bIns="0" rtlCol="0"/>
            <a:lstStyle/>
            <a:p>
              <a:endParaRPr/>
            </a:p>
          </p:txBody>
        </p:sp>
        <p:sp>
          <p:nvSpPr>
            <p:cNvPr id="9" name="object 9"/>
            <p:cNvSpPr/>
            <p:nvPr/>
          </p:nvSpPr>
          <p:spPr>
            <a:xfrm>
              <a:off x="12751117" y="943139"/>
              <a:ext cx="13970" cy="20955"/>
            </a:xfrm>
            <a:custGeom>
              <a:avLst/>
              <a:gdLst/>
              <a:ahLst/>
              <a:cxnLst/>
              <a:rect l="l" t="t" r="r" b="b"/>
              <a:pathLst>
                <a:path w="13970" h="20955">
                  <a:moveTo>
                    <a:pt x="13766" y="0"/>
                  </a:moveTo>
                  <a:lnTo>
                    <a:pt x="0" y="0"/>
                  </a:lnTo>
                  <a:lnTo>
                    <a:pt x="0" y="2298"/>
                  </a:lnTo>
                  <a:lnTo>
                    <a:pt x="0" y="4584"/>
                  </a:lnTo>
                  <a:lnTo>
                    <a:pt x="0" y="16065"/>
                  </a:lnTo>
                  <a:lnTo>
                    <a:pt x="0" y="18351"/>
                  </a:lnTo>
                  <a:lnTo>
                    <a:pt x="0" y="20650"/>
                  </a:lnTo>
                  <a:lnTo>
                    <a:pt x="13766" y="20650"/>
                  </a:lnTo>
                  <a:lnTo>
                    <a:pt x="13766" y="18351"/>
                  </a:lnTo>
                  <a:lnTo>
                    <a:pt x="13766" y="16065"/>
                  </a:lnTo>
                  <a:lnTo>
                    <a:pt x="13766" y="4584"/>
                  </a:lnTo>
                  <a:lnTo>
                    <a:pt x="13766" y="2298"/>
                  </a:lnTo>
                  <a:lnTo>
                    <a:pt x="13766" y="0"/>
                  </a:lnTo>
                  <a:close/>
                </a:path>
              </a:pathLst>
            </a:custGeom>
            <a:solidFill>
              <a:srgbClr val="000000"/>
            </a:solidFill>
          </p:spPr>
          <p:txBody>
            <a:bodyPr wrap="square" lIns="0" tIns="0" rIns="0" bIns="0" rtlCol="0"/>
            <a:lstStyle/>
            <a:p>
              <a:endParaRPr/>
            </a:p>
          </p:txBody>
        </p:sp>
        <p:sp>
          <p:nvSpPr>
            <p:cNvPr id="10" name="object 10"/>
            <p:cNvSpPr/>
            <p:nvPr/>
          </p:nvSpPr>
          <p:spPr>
            <a:xfrm>
              <a:off x="12746533" y="938554"/>
              <a:ext cx="18415" cy="18415"/>
            </a:xfrm>
            <a:custGeom>
              <a:avLst/>
              <a:gdLst/>
              <a:ahLst/>
              <a:cxnLst/>
              <a:rect l="l" t="t" r="r" b="b"/>
              <a:pathLst>
                <a:path w="18415" h="18415">
                  <a:moveTo>
                    <a:pt x="18351" y="4584"/>
                  </a:moveTo>
                  <a:lnTo>
                    <a:pt x="16052" y="2298"/>
                  </a:lnTo>
                  <a:lnTo>
                    <a:pt x="13766" y="0"/>
                  </a:lnTo>
                  <a:lnTo>
                    <a:pt x="0" y="0"/>
                  </a:lnTo>
                  <a:lnTo>
                    <a:pt x="0" y="13766"/>
                  </a:lnTo>
                  <a:lnTo>
                    <a:pt x="2298" y="16052"/>
                  </a:lnTo>
                  <a:lnTo>
                    <a:pt x="4584" y="18351"/>
                  </a:lnTo>
                  <a:lnTo>
                    <a:pt x="18351" y="18351"/>
                  </a:lnTo>
                  <a:lnTo>
                    <a:pt x="18351" y="4584"/>
                  </a:lnTo>
                  <a:close/>
                </a:path>
              </a:pathLst>
            </a:custGeom>
            <a:solidFill>
              <a:srgbClr val="000000"/>
            </a:solidFill>
          </p:spPr>
          <p:txBody>
            <a:bodyPr wrap="square" lIns="0" tIns="0" rIns="0" bIns="0" rtlCol="0"/>
            <a:lstStyle/>
            <a:p>
              <a:endParaRPr/>
            </a:p>
          </p:txBody>
        </p:sp>
        <p:sp>
          <p:nvSpPr>
            <p:cNvPr id="11" name="object 11"/>
            <p:cNvSpPr/>
            <p:nvPr/>
          </p:nvSpPr>
          <p:spPr>
            <a:xfrm>
              <a:off x="230740" y="938547"/>
              <a:ext cx="12529820" cy="13970"/>
            </a:xfrm>
            <a:custGeom>
              <a:avLst/>
              <a:gdLst/>
              <a:ahLst/>
              <a:cxnLst/>
              <a:rect l="l" t="t" r="r" b="b"/>
              <a:pathLst>
                <a:path w="12529820" h="13969">
                  <a:moveTo>
                    <a:pt x="0" y="0"/>
                  </a:moveTo>
                  <a:lnTo>
                    <a:pt x="12529556" y="0"/>
                  </a:lnTo>
                  <a:lnTo>
                    <a:pt x="12529556" y="13763"/>
                  </a:lnTo>
                  <a:lnTo>
                    <a:pt x="0" y="13763"/>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253680" y="961487"/>
              <a:ext cx="0" cy="55244"/>
            </a:xfrm>
            <a:custGeom>
              <a:avLst/>
              <a:gdLst/>
              <a:ahLst/>
              <a:cxnLst/>
              <a:rect l="l" t="t" r="r" b="b"/>
              <a:pathLst>
                <a:path h="55244">
                  <a:moveTo>
                    <a:pt x="0" y="0"/>
                  </a:moveTo>
                  <a:lnTo>
                    <a:pt x="0" y="55054"/>
                  </a:lnTo>
                </a:path>
              </a:pathLst>
            </a:custGeom>
            <a:ln w="27527">
              <a:solidFill>
                <a:srgbClr val="FFFF00"/>
              </a:solidFill>
            </a:ln>
          </p:spPr>
          <p:txBody>
            <a:bodyPr wrap="square" lIns="0" tIns="0" rIns="0" bIns="0" rtlCol="0"/>
            <a:lstStyle/>
            <a:p>
              <a:endParaRPr/>
            </a:p>
          </p:txBody>
        </p:sp>
        <p:sp>
          <p:nvSpPr>
            <p:cNvPr id="13" name="object 13"/>
            <p:cNvSpPr/>
            <p:nvPr/>
          </p:nvSpPr>
          <p:spPr>
            <a:xfrm>
              <a:off x="239916" y="989014"/>
              <a:ext cx="12488545" cy="27940"/>
            </a:xfrm>
            <a:custGeom>
              <a:avLst/>
              <a:gdLst/>
              <a:ahLst/>
              <a:cxnLst/>
              <a:rect l="l" t="t" r="r" b="b"/>
              <a:pathLst>
                <a:path w="12488545" h="27940">
                  <a:moveTo>
                    <a:pt x="0" y="0"/>
                  </a:moveTo>
                  <a:lnTo>
                    <a:pt x="12488265" y="0"/>
                  </a:lnTo>
                  <a:lnTo>
                    <a:pt x="12488265" y="27527"/>
                  </a:lnTo>
                  <a:lnTo>
                    <a:pt x="0" y="27527"/>
                  </a:lnTo>
                  <a:lnTo>
                    <a:pt x="0" y="0"/>
                  </a:lnTo>
                  <a:close/>
                </a:path>
              </a:pathLst>
            </a:custGeom>
            <a:solidFill>
              <a:srgbClr val="FFFF00"/>
            </a:solidFill>
          </p:spPr>
          <p:txBody>
            <a:bodyPr wrap="square" lIns="0" tIns="0" rIns="0" bIns="0" rtlCol="0"/>
            <a:lstStyle/>
            <a:p>
              <a:endParaRPr/>
            </a:p>
          </p:txBody>
        </p:sp>
        <p:sp>
          <p:nvSpPr>
            <p:cNvPr id="14" name="object 14"/>
            <p:cNvSpPr/>
            <p:nvPr/>
          </p:nvSpPr>
          <p:spPr>
            <a:xfrm>
              <a:off x="12714417" y="961487"/>
              <a:ext cx="0" cy="55244"/>
            </a:xfrm>
            <a:custGeom>
              <a:avLst/>
              <a:gdLst/>
              <a:ahLst/>
              <a:cxnLst/>
              <a:rect l="l" t="t" r="r" b="b"/>
              <a:pathLst>
                <a:path h="55244">
                  <a:moveTo>
                    <a:pt x="0" y="0"/>
                  </a:moveTo>
                  <a:lnTo>
                    <a:pt x="0" y="55054"/>
                  </a:lnTo>
                </a:path>
              </a:pathLst>
            </a:custGeom>
            <a:ln w="27527">
              <a:solidFill>
                <a:srgbClr val="FFFF00"/>
              </a:solidFill>
            </a:ln>
          </p:spPr>
          <p:txBody>
            <a:bodyPr wrap="square" lIns="0" tIns="0" rIns="0" bIns="0" rtlCol="0"/>
            <a:lstStyle/>
            <a:p>
              <a:endParaRPr/>
            </a:p>
          </p:txBody>
        </p:sp>
        <p:sp>
          <p:nvSpPr>
            <p:cNvPr id="15" name="object 15"/>
            <p:cNvSpPr/>
            <p:nvPr/>
          </p:nvSpPr>
          <p:spPr>
            <a:xfrm>
              <a:off x="239916" y="961487"/>
              <a:ext cx="12488545" cy="27940"/>
            </a:xfrm>
            <a:custGeom>
              <a:avLst/>
              <a:gdLst/>
              <a:ahLst/>
              <a:cxnLst/>
              <a:rect l="l" t="t" r="r" b="b"/>
              <a:pathLst>
                <a:path w="12488545" h="27940">
                  <a:moveTo>
                    <a:pt x="0" y="0"/>
                  </a:moveTo>
                  <a:lnTo>
                    <a:pt x="12488265" y="0"/>
                  </a:lnTo>
                  <a:lnTo>
                    <a:pt x="12488265" y="27527"/>
                  </a:lnTo>
                  <a:lnTo>
                    <a:pt x="0" y="27527"/>
                  </a:lnTo>
                  <a:lnTo>
                    <a:pt x="0" y="0"/>
                  </a:lnTo>
                  <a:close/>
                </a:path>
              </a:pathLst>
            </a:custGeom>
            <a:solidFill>
              <a:srgbClr val="FFFF00"/>
            </a:solidFill>
          </p:spPr>
          <p:txBody>
            <a:bodyPr wrap="square" lIns="0" tIns="0" rIns="0" bIns="0" rtlCol="0"/>
            <a:lstStyle/>
            <a:p>
              <a:endParaRPr/>
            </a:p>
          </p:txBody>
        </p:sp>
      </p:grpSp>
      <p:sp>
        <p:nvSpPr>
          <p:cNvPr id="16" name="object 16"/>
          <p:cNvSpPr txBox="1">
            <a:spLocks noGrp="1"/>
          </p:cNvSpPr>
          <p:nvPr>
            <p:ph type="title"/>
          </p:nvPr>
        </p:nvSpPr>
        <p:spPr>
          <a:xfrm>
            <a:off x="1121779" y="63713"/>
            <a:ext cx="10760710" cy="843821"/>
          </a:xfrm>
          <a:prstGeom prst="rect">
            <a:avLst/>
          </a:prstGeom>
        </p:spPr>
        <p:txBody>
          <a:bodyPr vert="horz" wrap="square" lIns="0" tIns="12700" rIns="0" bIns="0" rtlCol="0">
            <a:spAutoFit/>
          </a:bodyPr>
          <a:lstStyle/>
          <a:p>
            <a:pPr marL="38100">
              <a:lnSpc>
                <a:spcPct val="100000"/>
              </a:lnSpc>
              <a:spcBef>
                <a:spcPts val="100"/>
              </a:spcBef>
            </a:pPr>
            <a:r>
              <a:rPr spc="-5" dirty="0"/>
              <a:t>MEI</a:t>
            </a:r>
            <a:r>
              <a:rPr sz="5400" spc="-7" baseline="30000" dirty="0"/>
              <a:t>2</a:t>
            </a:r>
            <a:r>
              <a:rPr sz="5400" spc="660" baseline="18518" dirty="0"/>
              <a:t> </a:t>
            </a:r>
            <a:r>
              <a:rPr sz="5400" spc="-5" dirty="0"/>
              <a:t>Investment</a:t>
            </a:r>
            <a:r>
              <a:rPr sz="5400" spc="-10" dirty="0"/>
              <a:t> </a:t>
            </a:r>
            <a:r>
              <a:rPr sz="5400" spc="-5" dirty="0"/>
              <a:t>Committee</a:t>
            </a:r>
            <a:r>
              <a:rPr sz="5400" spc="-10" dirty="0"/>
              <a:t> </a:t>
            </a:r>
            <a:r>
              <a:rPr sz="5400" spc="-5" dirty="0"/>
              <a:t>Members</a:t>
            </a:r>
            <a:endParaRPr sz="5400" dirty="0"/>
          </a:p>
        </p:txBody>
      </p:sp>
      <p:sp>
        <p:nvSpPr>
          <p:cNvPr id="17" name="object 17"/>
          <p:cNvSpPr txBox="1"/>
          <p:nvPr/>
        </p:nvSpPr>
        <p:spPr>
          <a:xfrm>
            <a:off x="711200" y="1600200"/>
            <a:ext cx="11582400" cy="6899325"/>
          </a:xfrm>
          <a:prstGeom prst="rect">
            <a:avLst/>
          </a:prstGeom>
        </p:spPr>
        <p:txBody>
          <a:bodyPr vert="horz" wrap="square" lIns="0" tIns="12700" rIns="0" bIns="0" rtlCol="0">
            <a:spAutoFit/>
          </a:bodyPr>
          <a:lstStyle/>
          <a:p>
            <a:pPr marL="12700">
              <a:lnSpc>
                <a:spcPts val="3279"/>
              </a:lnSpc>
              <a:spcBef>
                <a:spcPts val="100"/>
              </a:spcBef>
            </a:pPr>
            <a:r>
              <a:rPr sz="2800" b="1" spc="-5" dirty="0">
                <a:latin typeface="Times New Roman"/>
                <a:cs typeface="Times New Roman"/>
              </a:rPr>
              <a:t>Ellen</a:t>
            </a:r>
            <a:r>
              <a:rPr sz="2800" b="1" spc="-75" dirty="0">
                <a:latin typeface="Times New Roman"/>
                <a:cs typeface="Times New Roman"/>
              </a:rPr>
              <a:t> </a:t>
            </a:r>
            <a:r>
              <a:rPr sz="2800" b="1" spc="-10" dirty="0">
                <a:latin typeface="Times New Roman"/>
                <a:cs typeface="Times New Roman"/>
              </a:rPr>
              <a:t>Williams,</a:t>
            </a:r>
            <a:r>
              <a:rPr sz="2800" b="1" spc="-15" dirty="0">
                <a:latin typeface="Times New Roman"/>
                <a:cs typeface="Times New Roman"/>
              </a:rPr>
              <a:t> </a:t>
            </a:r>
            <a:r>
              <a:rPr sz="2800" b="1" spc="-5" dirty="0">
                <a:latin typeface="Times New Roman"/>
                <a:cs typeface="Times New Roman"/>
              </a:rPr>
              <a:t>Chair</a:t>
            </a:r>
            <a:endParaRPr sz="2800" dirty="0">
              <a:latin typeface="Times New Roman"/>
              <a:cs typeface="Times New Roman"/>
            </a:endParaRPr>
          </a:p>
          <a:p>
            <a:pPr marL="12700" marR="941705">
              <a:lnSpc>
                <a:spcPts val="3200"/>
              </a:lnSpc>
              <a:spcBef>
                <a:spcPts val="160"/>
              </a:spcBef>
            </a:pPr>
            <a:r>
              <a:rPr sz="2800" spc="-5" dirty="0">
                <a:latin typeface="Times New Roman"/>
                <a:cs typeface="Times New Roman"/>
              </a:rPr>
              <a:t>University</a:t>
            </a:r>
            <a:r>
              <a:rPr sz="2800" dirty="0">
                <a:latin typeface="Times New Roman"/>
                <a:cs typeface="Times New Roman"/>
              </a:rPr>
              <a:t> of</a:t>
            </a:r>
            <a:r>
              <a:rPr sz="2800" spc="5" dirty="0">
                <a:latin typeface="Times New Roman"/>
                <a:cs typeface="Times New Roman"/>
              </a:rPr>
              <a:t> </a:t>
            </a:r>
            <a:r>
              <a:rPr sz="2800" spc="-5" dirty="0">
                <a:latin typeface="Times New Roman"/>
                <a:cs typeface="Times New Roman"/>
              </a:rPr>
              <a:t>Maryland</a:t>
            </a:r>
            <a:r>
              <a:rPr sz="2800" spc="5" dirty="0">
                <a:latin typeface="Times New Roman"/>
                <a:cs typeface="Times New Roman"/>
              </a:rPr>
              <a:t> </a:t>
            </a:r>
            <a:r>
              <a:rPr sz="2800" spc="-5" dirty="0">
                <a:latin typeface="Times New Roman"/>
                <a:cs typeface="Times New Roman"/>
              </a:rPr>
              <a:t>Distinguished</a:t>
            </a:r>
            <a:r>
              <a:rPr sz="2800" spc="5" dirty="0">
                <a:latin typeface="Times New Roman"/>
                <a:cs typeface="Times New Roman"/>
              </a:rPr>
              <a:t> </a:t>
            </a:r>
            <a:r>
              <a:rPr sz="2800" spc="-5" dirty="0">
                <a:latin typeface="Times New Roman"/>
                <a:cs typeface="Times New Roman"/>
              </a:rPr>
              <a:t>University</a:t>
            </a:r>
            <a:r>
              <a:rPr sz="2800" dirty="0">
                <a:latin typeface="Times New Roman"/>
                <a:cs typeface="Times New Roman"/>
              </a:rPr>
              <a:t> </a:t>
            </a:r>
            <a:r>
              <a:rPr sz="2800" spc="-15" dirty="0">
                <a:latin typeface="Times New Roman"/>
                <a:cs typeface="Times New Roman"/>
              </a:rPr>
              <a:t>Professor, </a:t>
            </a:r>
            <a:r>
              <a:rPr sz="2800" spc="-10" dirty="0">
                <a:latin typeface="Times New Roman"/>
                <a:cs typeface="Times New Roman"/>
              </a:rPr>
              <a:t> </a:t>
            </a:r>
            <a:r>
              <a:rPr sz="2800" spc="-15" dirty="0">
                <a:latin typeface="Times New Roman"/>
                <a:cs typeface="Times New Roman"/>
              </a:rPr>
              <a:t>Director,</a:t>
            </a:r>
            <a:r>
              <a:rPr sz="2800" spc="5" dirty="0">
                <a:latin typeface="Times New Roman"/>
                <a:cs typeface="Times New Roman"/>
              </a:rPr>
              <a:t> </a:t>
            </a:r>
            <a:r>
              <a:rPr sz="2800" spc="-5" dirty="0">
                <a:latin typeface="Times New Roman"/>
                <a:cs typeface="Times New Roman"/>
              </a:rPr>
              <a:t>Earth</a:t>
            </a:r>
            <a:r>
              <a:rPr sz="2800" spc="5" dirty="0">
                <a:latin typeface="Times New Roman"/>
                <a:cs typeface="Times New Roman"/>
              </a:rPr>
              <a:t> </a:t>
            </a:r>
            <a:r>
              <a:rPr sz="2800" spc="-5" dirty="0">
                <a:latin typeface="Times New Roman"/>
                <a:cs typeface="Times New Roman"/>
              </a:rPr>
              <a:t>System</a:t>
            </a:r>
            <a:r>
              <a:rPr sz="2800" dirty="0">
                <a:latin typeface="Times New Roman"/>
                <a:cs typeface="Times New Roman"/>
              </a:rPr>
              <a:t> </a:t>
            </a:r>
            <a:r>
              <a:rPr sz="2800" spc="-5" dirty="0">
                <a:latin typeface="Times New Roman"/>
                <a:cs typeface="Times New Roman"/>
              </a:rPr>
              <a:t>Sciences</a:t>
            </a:r>
            <a:r>
              <a:rPr sz="2800" spc="5" dirty="0">
                <a:latin typeface="Times New Roman"/>
                <a:cs typeface="Times New Roman"/>
              </a:rPr>
              <a:t> </a:t>
            </a:r>
            <a:r>
              <a:rPr sz="2800" spc="-5" dirty="0">
                <a:latin typeface="Times New Roman"/>
                <a:cs typeface="Times New Roman"/>
              </a:rPr>
              <a:t>Interdisciplinary</a:t>
            </a:r>
            <a:r>
              <a:rPr sz="2800" spc="5" dirty="0">
                <a:latin typeface="Times New Roman"/>
                <a:cs typeface="Times New Roman"/>
              </a:rPr>
              <a:t> </a:t>
            </a:r>
            <a:r>
              <a:rPr sz="2800" spc="-5" dirty="0">
                <a:latin typeface="Times New Roman"/>
                <a:cs typeface="Times New Roman"/>
              </a:rPr>
              <a:t>Center</a:t>
            </a:r>
            <a:r>
              <a:rPr sz="2800" spc="5" dirty="0">
                <a:latin typeface="Times New Roman"/>
                <a:cs typeface="Times New Roman"/>
              </a:rPr>
              <a:t> </a:t>
            </a:r>
            <a:r>
              <a:rPr sz="2800" spc="-5" dirty="0">
                <a:latin typeface="Times New Roman"/>
                <a:cs typeface="Times New Roman"/>
              </a:rPr>
              <a:t>(ESSIC) </a:t>
            </a:r>
            <a:r>
              <a:rPr sz="2800" spc="-685" dirty="0">
                <a:latin typeface="Times New Roman"/>
                <a:cs typeface="Times New Roman"/>
              </a:rPr>
              <a:t> </a:t>
            </a:r>
            <a:r>
              <a:rPr sz="2800" spc="-5" dirty="0">
                <a:latin typeface="Times New Roman"/>
                <a:cs typeface="Times New Roman"/>
              </a:rPr>
              <a:t>Former </a:t>
            </a:r>
            <a:r>
              <a:rPr sz="2800" spc="-15" dirty="0">
                <a:latin typeface="Times New Roman"/>
                <a:cs typeface="Times New Roman"/>
              </a:rPr>
              <a:t>Director,</a:t>
            </a:r>
            <a:r>
              <a:rPr sz="2800" spc="-155" dirty="0">
                <a:latin typeface="Times New Roman"/>
                <a:cs typeface="Times New Roman"/>
              </a:rPr>
              <a:t> </a:t>
            </a:r>
            <a:r>
              <a:rPr sz="2800" spc="-45" dirty="0">
                <a:latin typeface="Times New Roman"/>
                <a:cs typeface="Times New Roman"/>
              </a:rPr>
              <a:t>ARPA-E</a:t>
            </a:r>
            <a:r>
              <a:rPr sz="2800" spc="-5" dirty="0">
                <a:latin typeface="Times New Roman"/>
                <a:cs typeface="Times New Roman"/>
              </a:rPr>
              <a:t> (DOE)</a:t>
            </a:r>
            <a:endParaRPr sz="2800" dirty="0">
              <a:latin typeface="Times New Roman"/>
              <a:cs typeface="Times New Roman"/>
            </a:endParaRPr>
          </a:p>
          <a:p>
            <a:pPr marL="12700">
              <a:lnSpc>
                <a:spcPts val="3279"/>
              </a:lnSpc>
              <a:spcBef>
                <a:spcPts val="760"/>
              </a:spcBef>
            </a:pPr>
            <a:r>
              <a:rPr sz="2800" b="1" dirty="0">
                <a:latin typeface="Times New Roman"/>
                <a:cs typeface="Times New Roman"/>
              </a:rPr>
              <a:t>Rob</a:t>
            </a:r>
            <a:r>
              <a:rPr sz="2800" b="1" spc="-40" dirty="0">
                <a:latin typeface="Times New Roman"/>
                <a:cs typeface="Times New Roman"/>
              </a:rPr>
              <a:t> </a:t>
            </a:r>
            <a:r>
              <a:rPr sz="2800" b="1" spc="-5" dirty="0">
                <a:latin typeface="Times New Roman"/>
                <a:cs typeface="Times New Roman"/>
              </a:rPr>
              <a:t>Briber</a:t>
            </a:r>
            <a:endParaRPr sz="2800" dirty="0">
              <a:latin typeface="Times New Roman"/>
              <a:cs typeface="Times New Roman"/>
            </a:endParaRPr>
          </a:p>
          <a:p>
            <a:pPr marL="12700">
              <a:lnSpc>
                <a:spcPts val="3279"/>
              </a:lnSpc>
            </a:pPr>
            <a:r>
              <a:rPr lang="en-US" sz="2800" spc="-5" dirty="0">
                <a:latin typeface="Times New Roman"/>
                <a:cs typeface="Times New Roman"/>
              </a:rPr>
              <a:t>Associate </a:t>
            </a:r>
            <a:r>
              <a:rPr sz="2800" spc="-5" dirty="0">
                <a:latin typeface="Times New Roman"/>
                <a:cs typeface="Times New Roman"/>
              </a:rPr>
              <a:t>Dean,</a:t>
            </a:r>
            <a:r>
              <a:rPr sz="2800" spc="-155" dirty="0">
                <a:latin typeface="Times New Roman"/>
                <a:cs typeface="Times New Roman"/>
              </a:rPr>
              <a:t> </a:t>
            </a:r>
            <a:r>
              <a:rPr sz="2800" dirty="0">
                <a:latin typeface="Times New Roman"/>
                <a:cs typeface="Times New Roman"/>
              </a:rPr>
              <a:t>A.</a:t>
            </a:r>
            <a:r>
              <a:rPr sz="2800" spc="5" dirty="0">
                <a:latin typeface="Times New Roman"/>
                <a:cs typeface="Times New Roman"/>
              </a:rPr>
              <a:t> </a:t>
            </a:r>
            <a:r>
              <a:rPr sz="2800" spc="-5" dirty="0">
                <a:latin typeface="Times New Roman"/>
                <a:cs typeface="Times New Roman"/>
              </a:rPr>
              <a:t>James</a:t>
            </a:r>
            <a:r>
              <a:rPr sz="2800" dirty="0">
                <a:latin typeface="Times New Roman"/>
                <a:cs typeface="Times New Roman"/>
              </a:rPr>
              <a:t> </a:t>
            </a:r>
            <a:r>
              <a:rPr sz="2800" spc="-5" dirty="0">
                <a:latin typeface="Times New Roman"/>
                <a:cs typeface="Times New Roman"/>
              </a:rPr>
              <a:t>Clark</a:t>
            </a:r>
            <a:r>
              <a:rPr sz="2800" dirty="0">
                <a:latin typeface="Times New Roman"/>
                <a:cs typeface="Times New Roman"/>
              </a:rPr>
              <a:t> </a:t>
            </a:r>
            <a:r>
              <a:rPr sz="2800" spc="-5" dirty="0">
                <a:latin typeface="Times New Roman"/>
                <a:cs typeface="Times New Roman"/>
              </a:rPr>
              <a:t>School</a:t>
            </a:r>
            <a:r>
              <a:rPr sz="2800" dirty="0">
                <a:latin typeface="Times New Roman"/>
                <a:cs typeface="Times New Roman"/>
              </a:rPr>
              <a:t> of </a:t>
            </a:r>
            <a:r>
              <a:rPr sz="2800" spc="-5" dirty="0">
                <a:latin typeface="Times New Roman"/>
                <a:cs typeface="Times New Roman"/>
              </a:rPr>
              <a:t>Engineering</a:t>
            </a:r>
            <a:endParaRPr sz="2800" dirty="0">
              <a:latin typeface="Times New Roman"/>
              <a:cs typeface="Times New Roman"/>
            </a:endParaRPr>
          </a:p>
          <a:p>
            <a:pPr marL="12700">
              <a:lnSpc>
                <a:spcPts val="3279"/>
              </a:lnSpc>
              <a:spcBef>
                <a:spcPts val="840"/>
              </a:spcBef>
            </a:pPr>
            <a:r>
              <a:rPr sz="2800" b="1" spc="-5" dirty="0">
                <a:latin typeface="Times New Roman"/>
                <a:cs typeface="Times New Roman"/>
              </a:rPr>
              <a:t>Eric</a:t>
            </a:r>
            <a:r>
              <a:rPr sz="2800" b="1" spc="-45" dirty="0">
                <a:latin typeface="Times New Roman"/>
                <a:cs typeface="Times New Roman"/>
              </a:rPr>
              <a:t> </a:t>
            </a:r>
            <a:r>
              <a:rPr sz="2800" b="1" dirty="0">
                <a:latin typeface="Times New Roman"/>
                <a:cs typeface="Times New Roman"/>
              </a:rPr>
              <a:t>Chapman</a:t>
            </a:r>
            <a:endParaRPr sz="2800" dirty="0">
              <a:latin typeface="Times New Roman"/>
              <a:cs typeface="Times New Roman"/>
            </a:endParaRPr>
          </a:p>
          <a:p>
            <a:pPr marL="12700">
              <a:lnSpc>
                <a:spcPts val="3279"/>
              </a:lnSpc>
            </a:pPr>
            <a:r>
              <a:rPr sz="2800" spc="-5" dirty="0">
                <a:latin typeface="Times New Roman"/>
                <a:cs typeface="Times New Roman"/>
              </a:rPr>
              <a:t>Assistant</a:t>
            </a:r>
            <a:r>
              <a:rPr sz="2800" spc="-65" dirty="0">
                <a:latin typeface="Times New Roman"/>
                <a:cs typeface="Times New Roman"/>
              </a:rPr>
              <a:t> </a:t>
            </a:r>
            <a:r>
              <a:rPr sz="2800" spc="-15" dirty="0">
                <a:latin typeface="Times New Roman"/>
                <a:cs typeface="Times New Roman"/>
              </a:rPr>
              <a:t>Vice-President</a:t>
            </a:r>
            <a:r>
              <a:rPr sz="2800" spc="-10" dirty="0">
                <a:latin typeface="Times New Roman"/>
                <a:cs typeface="Times New Roman"/>
              </a:rPr>
              <a:t> </a:t>
            </a:r>
            <a:r>
              <a:rPr sz="2800" dirty="0">
                <a:latin typeface="Times New Roman"/>
                <a:cs typeface="Times New Roman"/>
              </a:rPr>
              <a:t>of</a:t>
            </a:r>
            <a:r>
              <a:rPr sz="2800" spc="-5" dirty="0">
                <a:latin typeface="Times New Roman"/>
                <a:cs typeface="Times New Roman"/>
              </a:rPr>
              <a:t> Research,</a:t>
            </a:r>
            <a:r>
              <a:rPr sz="2800" spc="-10" dirty="0">
                <a:latin typeface="Times New Roman"/>
                <a:cs typeface="Times New Roman"/>
              </a:rPr>
              <a:t> </a:t>
            </a:r>
            <a:r>
              <a:rPr sz="2800" dirty="0">
                <a:latin typeface="Times New Roman"/>
                <a:cs typeface="Times New Roman"/>
              </a:rPr>
              <a:t>UMD</a:t>
            </a:r>
          </a:p>
          <a:p>
            <a:pPr marL="12700">
              <a:lnSpc>
                <a:spcPts val="3279"/>
              </a:lnSpc>
              <a:spcBef>
                <a:spcPts val="840"/>
              </a:spcBef>
            </a:pPr>
            <a:r>
              <a:rPr lang="en-US" sz="2800" b="1" spc="-5" dirty="0">
                <a:latin typeface="Times New Roman"/>
                <a:cs typeface="Times New Roman"/>
              </a:rPr>
              <a:t>Theresa Christian</a:t>
            </a:r>
            <a:endParaRPr lang="en-US" sz="2800" dirty="0">
              <a:latin typeface="Times New Roman"/>
              <a:cs typeface="Times New Roman"/>
            </a:endParaRPr>
          </a:p>
          <a:p>
            <a:pPr marL="12700">
              <a:lnSpc>
                <a:spcPts val="3279"/>
              </a:lnSpc>
            </a:pPr>
            <a:r>
              <a:rPr lang="en-US" sz="2800" spc="-5" dirty="0">
                <a:latin typeface="Times New Roman"/>
                <a:cs typeface="Times New Roman"/>
              </a:rPr>
              <a:t>Director of Technology &amp; Innovation, Exelon</a:t>
            </a:r>
            <a:endParaRPr lang="en-US" sz="2800" dirty="0">
              <a:latin typeface="Times New Roman"/>
              <a:cs typeface="Times New Roman"/>
            </a:endParaRPr>
          </a:p>
          <a:p>
            <a:pPr marL="12700">
              <a:lnSpc>
                <a:spcPts val="3279"/>
              </a:lnSpc>
              <a:spcBef>
                <a:spcPts val="840"/>
              </a:spcBef>
            </a:pPr>
            <a:r>
              <a:rPr lang="en-US" sz="2800" b="1" spc="-5" dirty="0">
                <a:latin typeface="Times New Roman"/>
                <a:cs typeface="Times New Roman"/>
              </a:rPr>
              <a:t>Ken Porter</a:t>
            </a:r>
            <a:endParaRPr sz="2800" dirty="0">
              <a:latin typeface="Times New Roman"/>
              <a:cs typeface="Times New Roman"/>
            </a:endParaRPr>
          </a:p>
          <a:p>
            <a:pPr marL="12700">
              <a:lnSpc>
                <a:spcPts val="3279"/>
              </a:lnSpc>
            </a:pPr>
            <a:r>
              <a:rPr lang="en-US" sz="2800" spc="-5" dirty="0">
                <a:latin typeface="Times New Roman"/>
                <a:cs typeface="Times New Roman"/>
              </a:rPr>
              <a:t>Director</a:t>
            </a:r>
            <a:r>
              <a:rPr sz="2800" spc="-5" dirty="0">
                <a:latin typeface="Times New Roman"/>
                <a:cs typeface="Times New Roman"/>
              </a:rPr>
              <a:t>,</a:t>
            </a:r>
            <a:r>
              <a:rPr sz="2800" spc="5" dirty="0">
                <a:latin typeface="Times New Roman"/>
                <a:cs typeface="Times New Roman"/>
              </a:rPr>
              <a:t> </a:t>
            </a:r>
            <a:r>
              <a:rPr sz="2800" dirty="0">
                <a:latin typeface="Times New Roman"/>
                <a:cs typeface="Times New Roman"/>
              </a:rPr>
              <a:t>UM</a:t>
            </a:r>
            <a:r>
              <a:rPr sz="2800" spc="-55" dirty="0">
                <a:latin typeface="Times New Roman"/>
                <a:cs typeface="Times New Roman"/>
              </a:rPr>
              <a:t> </a:t>
            </a:r>
            <a:r>
              <a:rPr sz="2800" spc="-45" dirty="0">
                <a:latin typeface="Times New Roman"/>
                <a:cs typeface="Times New Roman"/>
              </a:rPr>
              <a:t>Ventures</a:t>
            </a:r>
            <a:endParaRPr sz="2800" dirty="0">
              <a:latin typeface="Times New Roman"/>
              <a:cs typeface="Times New Roman"/>
            </a:endParaRPr>
          </a:p>
          <a:p>
            <a:pPr marL="12700">
              <a:lnSpc>
                <a:spcPts val="3279"/>
              </a:lnSpc>
              <a:spcBef>
                <a:spcPts val="840"/>
              </a:spcBef>
            </a:pPr>
            <a:r>
              <a:rPr sz="2800" b="1" spc="-5" dirty="0">
                <a:latin typeface="Times New Roman"/>
                <a:cs typeface="Times New Roman"/>
              </a:rPr>
              <a:t>Arti</a:t>
            </a:r>
            <a:r>
              <a:rPr sz="2800" b="1" spc="-45" dirty="0">
                <a:latin typeface="Times New Roman"/>
                <a:cs typeface="Times New Roman"/>
              </a:rPr>
              <a:t> </a:t>
            </a:r>
            <a:r>
              <a:rPr sz="2800" b="1" dirty="0">
                <a:latin typeface="Times New Roman"/>
                <a:cs typeface="Times New Roman"/>
              </a:rPr>
              <a:t>Santhanam</a:t>
            </a:r>
            <a:endParaRPr sz="2800" dirty="0">
              <a:latin typeface="Times New Roman"/>
              <a:cs typeface="Times New Roman"/>
            </a:endParaRPr>
          </a:p>
          <a:p>
            <a:pPr marL="12700">
              <a:lnSpc>
                <a:spcPts val="3279"/>
              </a:lnSpc>
            </a:pPr>
            <a:r>
              <a:rPr sz="2800" spc="-5" dirty="0">
                <a:latin typeface="Times New Roman"/>
                <a:cs typeface="Times New Roman"/>
              </a:rPr>
              <a:t>Executive Director</a:t>
            </a:r>
            <a:r>
              <a:rPr sz="2800" dirty="0">
                <a:latin typeface="Times New Roman"/>
                <a:cs typeface="Times New Roman"/>
              </a:rPr>
              <a:t> </a:t>
            </a:r>
            <a:r>
              <a:rPr sz="2800" spc="-5" dirty="0">
                <a:latin typeface="Times New Roman"/>
                <a:cs typeface="Times New Roman"/>
              </a:rPr>
              <a:t>Innovation</a:t>
            </a:r>
            <a:r>
              <a:rPr sz="2800" spc="5" dirty="0">
                <a:latin typeface="Times New Roman"/>
                <a:cs typeface="Times New Roman"/>
              </a:rPr>
              <a:t> </a:t>
            </a:r>
            <a:r>
              <a:rPr sz="2800" spc="-5" dirty="0">
                <a:latin typeface="Times New Roman"/>
                <a:cs typeface="Times New Roman"/>
              </a:rPr>
              <a:t>Initiative,</a:t>
            </a:r>
            <a:r>
              <a:rPr sz="2800" spc="-55" dirty="0">
                <a:latin typeface="Times New Roman"/>
                <a:cs typeface="Times New Roman"/>
              </a:rPr>
              <a:t> </a:t>
            </a:r>
            <a:r>
              <a:rPr sz="2800" spc="-5" dirty="0">
                <a:latin typeface="Times New Roman"/>
                <a:cs typeface="Times New Roman"/>
              </a:rPr>
              <a:t>TEDCO</a:t>
            </a:r>
            <a:endParaRPr sz="2800" dirty="0">
              <a:latin typeface="Times New Roman"/>
              <a:cs typeface="Times New Roman"/>
            </a:endParaRPr>
          </a:p>
          <a:p>
            <a:pPr>
              <a:lnSpc>
                <a:spcPct val="100000"/>
              </a:lnSpc>
              <a:spcBef>
                <a:spcPts val="30"/>
              </a:spcBef>
            </a:pPr>
            <a:endParaRPr sz="3000" dirty="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8239" y="1063439"/>
            <a:ext cx="12767310" cy="80010"/>
            <a:chOff x="98239" y="1063439"/>
            <a:chExt cx="12767310" cy="80010"/>
          </a:xfrm>
        </p:grpSpPr>
        <p:sp>
          <p:nvSpPr>
            <p:cNvPr id="3" name="object 3"/>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5" name="object 5"/>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7" name="object 7"/>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8" name="object 8"/>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9" name="object 9"/>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0" name="object 10"/>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1" name="object 11"/>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3" name="object 13"/>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4" name="object 14"/>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5"/>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grpSp>
        <p:nvGrpSpPr>
          <p:cNvPr id="16" name="object 16"/>
          <p:cNvGrpSpPr/>
          <p:nvPr/>
        </p:nvGrpSpPr>
        <p:grpSpPr>
          <a:xfrm>
            <a:off x="0" y="9080500"/>
            <a:ext cx="3397250" cy="571500"/>
            <a:chOff x="0" y="9080500"/>
            <a:chExt cx="3397250" cy="571500"/>
          </a:xfrm>
        </p:grpSpPr>
        <p:pic>
          <p:nvPicPr>
            <p:cNvPr id="17" name="object 17"/>
            <p:cNvPicPr/>
            <p:nvPr/>
          </p:nvPicPr>
          <p:blipFill>
            <a:blip r:embed="rId2" cstate="print"/>
            <a:stretch>
              <a:fillRect/>
            </a:stretch>
          </p:blipFill>
          <p:spPr>
            <a:xfrm>
              <a:off x="28822" y="9080500"/>
              <a:ext cx="2254250" cy="571500"/>
            </a:xfrm>
            <a:prstGeom prst="rect">
              <a:avLst/>
            </a:prstGeom>
          </p:spPr>
        </p:pic>
        <p:pic>
          <p:nvPicPr>
            <p:cNvPr id="18" name="object 18"/>
            <p:cNvPicPr/>
            <p:nvPr/>
          </p:nvPicPr>
          <p:blipFill>
            <a:blip r:embed="rId3" cstate="print"/>
            <a:stretch>
              <a:fillRect/>
            </a:stretch>
          </p:blipFill>
          <p:spPr>
            <a:xfrm>
              <a:off x="0" y="9081582"/>
              <a:ext cx="3396872" cy="569334"/>
            </a:xfrm>
            <a:prstGeom prst="rect">
              <a:avLst/>
            </a:prstGeom>
          </p:spPr>
        </p:pic>
      </p:grpSp>
      <p:sp>
        <p:nvSpPr>
          <p:cNvPr id="19" name="object 19"/>
          <p:cNvSpPr txBox="1">
            <a:spLocks noGrp="1"/>
          </p:cNvSpPr>
          <p:nvPr>
            <p:ph type="title"/>
          </p:nvPr>
        </p:nvSpPr>
        <p:spPr>
          <a:xfrm>
            <a:off x="3951295" y="182059"/>
            <a:ext cx="5066030" cy="848360"/>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spc="-5" dirty="0"/>
              <a:t>MEI</a:t>
            </a:r>
            <a:r>
              <a:rPr sz="5400" spc="-7" baseline="30000" dirty="0"/>
              <a:t>2</a:t>
            </a:r>
            <a:r>
              <a:rPr sz="5400" spc="690" baseline="18518" dirty="0"/>
              <a:t> </a:t>
            </a:r>
            <a:r>
              <a:rPr sz="5400" spc="-5" dirty="0"/>
              <a:t>Seed	Grants</a:t>
            </a:r>
            <a:endParaRPr sz="5400" dirty="0"/>
          </a:p>
        </p:txBody>
      </p:sp>
      <p:sp>
        <p:nvSpPr>
          <p:cNvPr id="20" name="object 20"/>
          <p:cNvSpPr txBox="1"/>
          <p:nvPr/>
        </p:nvSpPr>
        <p:spPr>
          <a:xfrm>
            <a:off x="126999" y="1589135"/>
            <a:ext cx="12724765" cy="7381508"/>
          </a:xfrm>
          <a:prstGeom prst="rect">
            <a:avLst/>
          </a:prstGeom>
        </p:spPr>
        <p:txBody>
          <a:bodyPr vert="horz" wrap="square" lIns="0" tIns="43180" rIns="0" bIns="0" rtlCol="0">
            <a:spAutoFit/>
          </a:bodyPr>
          <a:lstStyle/>
          <a:p>
            <a:pPr marL="469900" marR="15875" indent="-457200">
              <a:lnSpc>
                <a:spcPts val="3200"/>
              </a:lnSpc>
              <a:spcBef>
                <a:spcPts val="340"/>
              </a:spcBef>
              <a:buFont typeface="Arial" panose="020B0604020202020204" pitchFamily="34" charset="0"/>
              <a:buChar char="•"/>
              <a:tabLst>
                <a:tab pos="241300" algn="l"/>
              </a:tabLst>
            </a:pPr>
            <a:r>
              <a:rPr sz="2800" b="1" i="1" dirty="0">
                <a:latin typeface="TimesNewRomanPS-BoldItalicMT"/>
                <a:cs typeface="TimesNewRomanPS-BoldItalicMT"/>
              </a:rPr>
              <a:t>Goal </a:t>
            </a:r>
            <a:r>
              <a:rPr sz="2800" i="1" dirty="0">
                <a:latin typeface="Times New Roman"/>
                <a:cs typeface="Times New Roman"/>
              </a:rPr>
              <a:t>-</a:t>
            </a:r>
            <a:r>
              <a:rPr sz="2800" i="1" spc="10" dirty="0">
                <a:latin typeface="Times New Roman"/>
                <a:cs typeface="Times New Roman"/>
              </a:rPr>
              <a:t> </a:t>
            </a:r>
            <a:r>
              <a:rPr sz="2800" spc="-5" dirty="0">
                <a:latin typeface="Times New Roman"/>
                <a:cs typeface="Times New Roman"/>
              </a:rPr>
              <a:t>Bridge</a:t>
            </a:r>
            <a:r>
              <a:rPr sz="2800" spc="5" dirty="0">
                <a:latin typeface="Times New Roman"/>
                <a:cs typeface="Times New Roman"/>
              </a:rPr>
              <a:t> </a:t>
            </a:r>
            <a:r>
              <a:rPr sz="2800" spc="-5" dirty="0">
                <a:latin typeface="Times New Roman"/>
                <a:cs typeface="Times New Roman"/>
              </a:rPr>
              <a:t>the</a:t>
            </a:r>
            <a:r>
              <a:rPr sz="2800" spc="5" dirty="0">
                <a:latin typeface="Times New Roman"/>
                <a:cs typeface="Times New Roman"/>
              </a:rPr>
              <a:t> </a:t>
            </a:r>
            <a:r>
              <a:rPr sz="2800" spc="-5" dirty="0">
                <a:latin typeface="Times New Roman"/>
                <a:cs typeface="Times New Roman"/>
              </a:rPr>
              <a:t>gap</a:t>
            </a:r>
            <a:r>
              <a:rPr sz="2800" spc="10" dirty="0">
                <a:latin typeface="Times New Roman"/>
                <a:cs typeface="Times New Roman"/>
              </a:rPr>
              <a:t> </a:t>
            </a:r>
            <a:r>
              <a:rPr sz="2800" spc="-5" dirty="0">
                <a:latin typeface="Times New Roman"/>
                <a:cs typeface="Times New Roman"/>
              </a:rPr>
              <a:t>between</a:t>
            </a:r>
            <a:r>
              <a:rPr sz="2800" spc="10" dirty="0">
                <a:latin typeface="Times New Roman"/>
                <a:cs typeface="Times New Roman"/>
              </a:rPr>
              <a:t> </a:t>
            </a:r>
            <a:r>
              <a:rPr sz="2800" spc="-5" dirty="0">
                <a:latin typeface="Times New Roman"/>
                <a:cs typeface="Times New Roman"/>
              </a:rPr>
              <a:t>transformative</a:t>
            </a:r>
            <a:r>
              <a:rPr sz="2800" dirty="0">
                <a:latin typeface="Times New Roman"/>
                <a:cs typeface="Times New Roman"/>
              </a:rPr>
              <a:t> </a:t>
            </a:r>
            <a:r>
              <a:rPr sz="2800" spc="-5" dirty="0">
                <a:latin typeface="Times New Roman"/>
                <a:cs typeface="Times New Roman"/>
              </a:rPr>
              <a:t>academic</a:t>
            </a:r>
            <a:r>
              <a:rPr sz="2800" spc="5" dirty="0">
                <a:latin typeface="Times New Roman"/>
                <a:cs typeface="Times New Roman"/>
              </a:rPr>
              <a:t> </a:t>
            </a:r>
            <a:r>
              <a:rPr sz="2800" spc="-5" dirty="0">
                <a:latin typeface="Times New Roman"/>
                <a:cs typeface="Times New Roman"/>
              </a:rPr>
              <a:t>research</a:t>
            </a:r>
            <a:r>
              <a:rPr sz="2800" spc="10" dirty="0">
                <a:latin typeface="Times New Roman"/>
                <a:cs typeface="Times New Roman"/>
              </a:rPr>
              <a:t> </a:t>
            </a:r>
            <a:r>
              <a:rPr sz="2800" spc="-5" dirty="0">
                <a:latin typeface="Times New Roman"/>
                <a:cs typeface="Times New Roman"/>
              </a:rPr>
              <a:t>and</a:t>
            </a:r>
            <a:r>
              <a:rPr sz="2800" spc="10" dirty="0">
                <a:latin typeface="Times New Roman"/>
                <a:cs typeface="Times New Roman"/>
              </a:rPr>
              <a:t> </a:t>
            </a:r>
            <a:r>
              <a:rPr sz="2800" spc="-5" dirty="0">
                <a:latin typeface="Times New Roman"/>
                <a:cs typeface="Times New Roman"/>
              </a:rPr>
              <a:t>prototype/process </a:t>
            </a:r>
            <a:r>
              <a:rPr sz="2800" spc="-685" dirty="0">
                <a:latin typeface="Times New Roman"/>
                <a:cs typeface="Times New Roman"/>
              </a:rPr>
              <a:t> </a:t>
            </a:r>
            <a:r>
              <a:rPr sz="2800" spc="-5" dirty="0">
                <a:latin typeface="Times New Roman"/>
                <a:cs typeface="Times New Roman"/>
              </a:rPr>
              <a:t>demonstrations</a:t>
            </a:r>
            <a:r>
              <a:rPr sz="2800" spc="5" dirty="0">
                <a:latin typeface="Times New Roman"/>
                <a:cs typeface="Times New Roman"/>
              </a:rPr>
              <a:t> </a:t>
            </a:r>
            <a:r>
              <a:rPr sz="2800" spc="-5" dirty="0">
                <a:latin typeface="Times New Roman"/>
                <a:cs typeface="Times New Roman"/>
              </a:rPr>
              <a:t>to</a:t>
            </a:r>
            <a:r>
              <a:rPr sz="2800" spc="10" dirty="0">
                <a:latin typeface="Times New Roman"/>
                <a:cs typeface="Times New Roman"/>
              </a:rPr>
              <a:t> </a:t>
            </a:r>
            <a:r>
              <a:rPr sz="2800" spc="-5" dirty="0">
                <a:latin typeface="Times New Roman"/>
                <a:cs typeface="Times New Roman"/>
              </a:rPr>
              <a:t>obtain</a:t>
            </a:r>
            <a:r>
              <a:rPr sz="2800" spc="5" dirty="0">
                <a:latin typeface="Times New Roman"/>
                <a:cs typeface="Times New Roman"/>
              </a:rPr>
              <a:t> </a:t>
            </a:r>
            <a:r>
              <a:rPr sz="2800" spc="-5" dirty="0">
                <a:latin typeface="Times New Roman"/>
                <a:cs typeface="Times New Roman"/>
              </a:rPr>
              <a:t>investor</a:t>
            </a:r>
            <a:r>
              <a:rPr sz="2800" spc="10" dirty="0">
                <a:latin typeface="Times New Roman"/>
                <a:cs typeface="Times New Roman"/>
              </a:rPr>
              <a:t> </a:t>
            </a:r>
            <a:r>
              <a:rPr sz="2800" spc="-5" dirty="0">
                <a:latin typeface="Times New Roman"/>
                <a:cs typeface="Times New Roman"/>
              </a:rPr>
              <a:t>interest</a:t>
            </a:r>
            <a:r>
              <a:rPr sz="2800" spc="5" dirty="0">
                <a:latin typeface="Times New Roman"/>
                <a:cs typeface="Times New Roman"/>
              </a:rPr>
              <a:t> </a:t>
            </a:r>
            <a:r>
              <a:rPr sz="2800" spc="-5" dirty="0">
                <a:latin typeface="Times New Roman"/>
                <a:cs typeface="Times New Roman"/>
              </a:rPr>
              <a:t>through</a:t>
            </a:r>
            <a:r>
              <a:rPr sz="2800" spc="5" dirty="0">
                <a:latin typeface="Times New Roman"/>
                <a:cs typeface="Times New Roman"/>
              </a:rPr>
              <a:t> </a:t>
            </a:r>
            <a:r>
              <a:rPr sz="2800" spc="-5" dirty="0">
                <a:latin typeface="Times New Roman"/>
                <a:cs typeface="Times New Roman"/>
              </a:rPr>
              <a:t>technology</a:t>
            </a:r>
            <a:r>
              <a:rPr sz="2800" spc="10" dirty="0">
                <a:latin typeface="Times New Roman"/>
                <a:cs typeface="Times New Roman"/>
              </a:rPr>
              <a:t> </a:t>
            </a:r>
            <a:r>
              <a:rPr sz="2800" spc="-5" dirty="0">
                <a:latin typeface="Times New Roman"/>
                <a:cs typeface="Times New Roman"/>
              </a:rPr>
              <a:t>development,</a:t>
            </a:r>
            <a:r>
              <a:rPr sz="2800" spc="10" dirty="0">
                <a:latin typeface="Times New Roman"/>
                <a:cs typeface="Times New Roman"/>
              </a:rPr>
              <a:t> </a:t>
            </a:r>
            <a:r>
              <a:rPr sz="2800" spc="-5" dirty="0">
                <a:latin typeface="Times New Roman"/>
                <a:cs typeface="Times New Roman"/>
              </a:rPr>
              <a:t>creation </a:t>
            </a:r>
            <a:r>
              <a:rPr sz="2800" dirty="0">
                <a:latin typeface="Times New Roman"/>
                <a:cs typeface="Times New Roman"/>
              </a:rPr>
              <a:t> </a:t>
            </a:r>
            <a:r>
              <a:rPr sz="2800" spc="-5" dirty="0">
                <a:latin typeface="Times New Roman"/>
                <a:cs typeface="Times New Roman"/>
              </a:rPr>
              <a:t>and/or</a:t>
            </a:r>
            <a:r>
              <a:rPr sz="2800" dirty="0">
                <a:latin typeface="Times New Roman"/>
                <a:cs typeface="Times New Roman"/>
              </a:rPr>
              <a:t> </a:t>
            </a:r>
            <a:r>
              <a:rPr sz="2800" spc="-5" dirty="0">
                <a:latin typeface="Times New Roman"/>
                <a:cs typeface="Times New Roman"/>
              </a:rPr>
              <a:t>advancement</a:t>
            </a:r>
            <a:r>
              <a:rPr sz="2800" dirty="0">
                <a:latin typeface="Times New Roman"/>
                <a:cs typeface="Times New Roman"/>
              </a:rPr>
              <a:t> of</a:t>
            </a:r>
            <a:r>
              <a:rPr sz="2800" spc="5" dirty="0">
                <a:latin typeface="Times New Roman"/>
                <a:cs typeface="Times New Roman"/>
              </a:rPr>
              <a:t> </a:t>
            </a:r>
            <a:r>
              <a:rPr sz="2800" spc="-5" dirty="0">
                <a:latin typeface="Times New Roman"/>
                <a:cs typeface="Times New Roman"/>
              </a:rPr>
              <a:t>university</a:t>
            </a:r>
            <a:r>
              <a:rPr sz="2800" spc="5" dirty="0">
                <a:latin typeface="Times New Roman"/>
                <a:cs typeface="Times New Roman"/>
              </a:rPr>
              <a:t> </a:t>
            </a:r>
            <a:r>
              <a:rPr sz="2800" spc="-5" dirty="0">
                <a:latin typeface="Times New Roman"/>
                <a:cs typeface="Times New Roman"/>
              </a:rPr>
              <a:t>start-up</a:t>
            </a:r>
            <a:r>
              <a:rPr sz="2800" spc="5" dirty="0">
                <a:latin typeface="Times New Roman"/>
                <a:cs typeface="Times New Roman"/>
              </a:rPr>
              <a:t> </a:t>
            </a:r>
            <a:r>
              <a:rPr sz="2800" spc="-5" dirty="0">
                <a:latin typeface="Times New Roman"/>
                <a:cs typeface="Times New Roman"/>
              </a:rPr>
              <a:t>companies</a:t>
            </a:r>
            <a:r>
              <a:rPr sz="2800" spc="5" dirty="0">
                <a:latin typeface="Times New Roman"/>
                <a:cs typeface="Times New Roman"/>
              </a:rPr>
              <a:t> </a:t>
            </a:r>
            <a:r>
              <a:rPr sz="2800" spc="-5" dirty="0">
                <a:latin typeface="Times New Roman"/>
                <a:cs typeface="Times New Roman"/>
              </a:rPr>
              <a:t>within</a:t>
            </a:r>
            <a:r>
              <a:rPr sz="2800" spc="5" dirty="0">
                <a:latin typeface="Times New Roman"/>
                <a:cs typeface="Times New Roman"/>
              </a:rPr>
              <a:t> </a:t>
            </a:r>
            <a:r>
              <a:rPr sz="2800" spc="-5" dirty="0">
                <a:latin typeface="Times New Roman"/>
                <a:cs typeface="Times New Roman"/>
              </a:rPr>
              <a:t>the</a:t>
            </a:r>
            <a:r>
              <a:rPr sz="2800" dirty="0">
                <a:latin typeface="Times New Roman"/>
                <a:cs typeface="Times New Roman"/>
              </a:rPr>
              <a:t> </a:t>
            </a:r>
            <a:r>
              <a:rPr sz="2800" spc="-5" dirty="0">
                <a:latin typeface="Times New Roman"/>
                <a:cs typeface="Times New Roman"/>
              </a:rPr>
              <a:t>state</a:t>
            </a:r>
            <a:r>
              <a:rPr sz="2800" dirty="0">
                <a:latin typeface="Times New Roman"/>
                <a:cs typeface="Times New Roman"/>
              </a:rPr>
              <a:t> of</a:t>
            </a:r>
            <a:r>
              <a:rPr sz="2800" spc="5" dirty="0">
                <a:latin typeface="Times New Roman"/>
                <a:cs typeface="Times New Roman"/>
              </a:rPr>
              <a:t> </a:t>
            </a:r>
            <a:r>
              <a:rPr sz="2800" spc="-5" dirty="0">
                <a:latin typeface="Times New Roman"/>
                <a:cs typeface="Times New Roman"/>
              </a:rPr>
              <a:t>Maryland.</a:t>
            </a:r>
            <a:endParaRPr sz="2800" dirty="0">
              <a:latin typeface="Times New Roman"/>
              <a:cs typeface="Times New Roman"/>
            </a:endParaRPr>
          </a:p>
          <a:p>
            <a:pPr marL="457200" indent="-457200">
              <a:buFont typeface="Arial" panose="020B0604020202020204" pitchFamily="34" charset="0"/>
              <a:buChar char="•"/>
            </a:pPr>
            <a:r>
              <a:rPr sz="2800" b="1" i="1" spc="-5" dirty="0">
                <a:latin typeface="TimesNewRomanPS-BoldItalicMT"/>
                <a:cs typeface="TimesNewRomanPS-BoldItalicMT"/>
              </a:rPr>
              <a:t>Eligibility</a:t>
            </a:r>
            <a:r>
              <a:rPr sz="2800" b="1" i="1" spc="5" dirty="0">
                <a:latin typeface="TimesNewRomanPS-BoldItalicMT"/>
                <a:cs typeface="TimesNewRomanPS-BoldItalicMT"/>
              </a:rPr>
              <a:t> </a:t>
            </a:r>
            <a:r>
              <a:rPr sz="2800" i="1" dirty="0">
                <a:latin typeface="Times New Roman"/>
                <a:cs typeface="Times New Roman"/>
              </a:rPr>
              <a:t>-</a:t>
            </a:r>
            <a:r>
              <a:rPr sz="2800" i="1" spc="5" dirty="0">
                <a:latin typeface="Times New Roman"/>
                <a:cs typeface="Times New Roman"/>
              </a:rPr>
              <a:t> </a:t>
            </a:r>
            <a:r>
              <a:rPr lang="en-US" sz="2800" dirty="0">
                <a:effectLst/>
                <a:latin typeface="Times New Roman" panose="02020603050405020304" pitchFamily="18" charset="0"/>
              </a:rPr>
              <a:t>All full-time tenure-track or professional track faculty members at any higher education institution with graduate program(s) and relevance to energy technology within the state of Maryland or Maryland based companies affiliated with and commercializing inventions created by those faculty. </a:t>
            </a:r>
          </a:p>
          <a:p>
            <a:pPr marL="469900" marR="220979" indent="-457200">
              <a:lnSpc>
                <a:spcPts val="3200"/>
              </a:lnSpc>
              <a:spcBef>
                <a:spcPts val="1100"/>
              </a:spcBef>
              <a:buFont typeface="Arial" panose="020B0604020202020204" pitchFamily="34" charset="0"/>
              <a:buChar char="•"/>
              <a:tabLst>
                <a:tab pos="241300" algn="l"/>
              </a:tabLst>
            </a:pPr>
            <a:r>
              <a:rPr sz="2800" b="1" i="1" spc="-5" dirty="0">
                <a:latin typeface="TimesNewRomanPS-BoldItalicMT"/>
                <a:cs typeface="TimesNewRomanPS-BoldItalicMT"/>
              </a:rPr>
              <a:t>Expectations </a:t>
            </a:r>
            <a:r>
              <a:rPr sz="2800" dirty="0">
                <a:latin typeface="Times New Roman"/>
                <a:cs typeface="Times New Roman"/>
              </a:rPr>
              <a:t>- </a:t>
            </a:r>
            <a:r>
              <a:rPr sz="2800" spc="-45" dirty="0">
                <a:latin typeface="Times New Roman"/>
                <a:cs typeface="Times New Roman"/>
              </a:rPr>
              <a:t>Awards </a:t>
            </a:r>
            <a:r>
              <a:rPr sz="2800" spc="-5" dirty="0">
                <a:latin typeface="Times New Roman"/>
                <a:cs typeface="Times New Roman"/>
              </a:rPr>
              <a:t>should advance </a:t>
            </a:r>
            <a:r>
              <a:rPr sz="2800" spc="-15" dirty="0">
                <a:latin typeface="Times New Roman"/>
                <a:cs typeface="Times New Roman"/>
              </a:rPr>
              <a:t>energy </a:t>
            </a:r>
            <a:r>
              <a:rPr sz="2800" spc="-5" dirty="0">
                <a:latin typeface="Times New Roman"/>
                <a:cs typeface="Times New Roman"/>
              </a:rPr>
              <a:t>technology and economic growth in </a:t>
            </a:r>
            <a:r>
              <a:rPr sz="2800" dirty="0">
                <a:latin typeface="Times New Roman"/>
                <a:cs typeface="Times New Roman"/>
              </a:rPr>
              <a:t> </a:t>
            </a:r>
            <a:r>
              <a:rPr sz="2800" spc="-5" dirty="0">
                <a:latin typeface="Times New Roman"/>
                <a:cs typeface="Times New Roman"/>
              </a:rPr>
              <a:t>Maryland</a:t>
            </a:r>
            <a:r>
              <a:rPr sz="2800" dirty="0">
                <a:latin typeface="Times New Roman"/>
                <a:cs typeface="Times New Roman"/>
              </a:rPr>
              <a:t> </a:t>
            </a:r>
            <a:r>
              <a:rPr sz="2800" spc="-5" dirty="0">
                <a:latin typeface="Times New Roman"/>
                <a:cs typeface="Times New Roman"/>
              </a:rPr>
              <a:t>in</a:t>
            </a:r>
            <a:r>
              <a:rPr sz="2800" spc="5" dirty="0">
                <a:latin typeface="Times New Roman"/>
                <a:cs typeface="Times New Roman"/>
              </a:rPr>
              <a:t> </a:t>
            </a:r>
            <a:r>
              <a:rPr sz="2800" spc="-5" dirty="0">
                <a:latin typeface="Times New Roman"/>
                <a:cs typeface="Times New Roman"/>
              </a:rPr>
              <a:t>partnership</a:t>
            </a:r>
            <a:r>
              <a:rPr sz="2800" spc="5" dirty="0">
                <a:latin typeface="Times New Roman"/>
                <a:cs typeface="Times New Roman"/>
              </a:rPr>
              <a:t> </a:t>
            </a:r>
            <a:r>
              <a:rPr sz="2800" spc="-5" dirty="0">
                <a:latin typeface="Times New Roman"/>
                <a:cs typeface="Times New Roman"/>
              </a:rPr>
              <a:t>with</a:t>
            </a:r>
            <a:r>
              <a:rPr sz="2800" spc="5" dirty="0">
                <a:latin typeface="Times New Roman"/>
                <a:cs typeface="Times New Roman"/>
              </a:rPr>
              <a:t> </a:t>
            </a:r>
            <a:r>
              <a:rPr sz="2800" dirty="0">
                <a:latin typeface="Times New Roman"/>
                <a:cs typeface="Times New Roman"/>
              </a:rPr>
              <a:t>a </a:t>
            </a:r>
            <a:r>
              <a:rPr sz="2800" spc="-5" dirty="0">
                <a:latin typeface="Times New Roman"/>
                <a:cs typeface="Times New Roman"/>
              </a:rPr>
              <a:t>local</a:t>
            </a:r>
            <a:r>
              <a:rPr sz="2800" dirty="0">
                <a:latin typeface="Times New Roman"/>
                <a:cs typeface="Times New Roman"/>
              </a:rPr>
              <a:t> </a:t>
            </a:r>
            <a:r>
              <a:rPr sz="2800" spc="-5" dirty="0">
                <a:latin typeface="Times New Roman"/>
                <a:cs typeface="Times New Roman"/>
              </a:rPr>
              <a:t>university</a:t>
            </a:r>
            <a:r>
              <a:rPr sz="2800" spc="5" dirty="0">
                <a:latin typeface="Times New Roman"/>
                <a:cs typeface="Times New Roman"/>
              </a:rPr>
              <a:t> </a:t>
            </a:r>
            <a:r>
              <a:rPr sz="2800" spc="-5" dirty="0">
                <a:latin typeface="Times New Roman"/>
                <a:cs typeface="Times New Roman"/>
              </a:rPr>
              <a:t>faculty</a:t>
            </a:r>
            <a:r>
              <a:rPr sz="2800" dirty="0">
                <a:latin typeface="Times New Roman"/>
                <a:cs typeface="Times New Roman"/>
              </a:rPr>
              <a:t> or</a:t>
            </a:r>
            <a:r>
              <a:rPr sz="2800" spc="5" dirty="0">
                <a:latin typeface="Times New Roman"/>
                <a:cs typeface="Times New Roman"/>
              </a:rPr>
              <a:t> </a:t>
            </a:r>
            <a:r>
              <a:rPr sz="2800" spc="-5" dirty="0">
                <a:latin typeface="Times New Roman"/>
                <a:cs typeface="Times New Roman"/>
              </a:rPr>
              <a:t>student</a:t>
            </a:r>
            <a:r>
              <a:rPr sz="2800" dirty="0">
                <a:latin typeface="Times New Roman"/>
                <a:cs typeface="Times New Roman"/>
              </a:rPr>
              <a:t> </a:t>
            </a:r>
            <a:r>
              <a:rPr sz="2800" spc="-5" dirty="0">
                <a:latin typeface="Times New Roman"/>
                <a:cs typeface="Times New Roman"/>
              </a:rPr>
              <a:t>led</a:t>
            </a:r>
            <a:r>
              <a:rPr sz="2800" spc="5" dirty="0">
                <a:latin typeface="Times New Roman"/>
                <a:cs typeface="Times New Roman"/>
              </a:rPr>
              <a:t> </a:t>
            </a:r>
            <a:r>
              <a:rPr sz="2800" spc="-25" dirty="0">
                <a:latin typeface="Times New Roman"/>
                <a:cs typeface="Times New Roman"/>
              </a:rPr>
              <a:t>company.</a:t>
            </a:r>
            <a:r>
              <a:rPr sz="2800" spc="-50" dirty="0">
                <a:latin typeface="Times New Roman"/>
                <a:cs typeface="Times New Roman"/>
              </a:rPr>
              <a:t> </a:t>
            </a:r>
            <a:r>
              <a:rPr sz="2800" spc="-5" dirty="0">
                <a:latin typeface="Times New Roman"/>
                <a:cs typeface="Times New Roman"/>
              </a:rPr>
              <a:t>The </a:t>
            </a:r>
            <a:r>
              <a:rPr sz="2800" dirty="0">
                <a:latin typeface="Times New Roman"/>
                <a:cs typeface="Times New Roman"/>
              </a:rPr>
              <a:t> </a:t>
            </a:r>
            <a:r>
              <a:rPr sz="2800" spc="-5" dirty="0">
                <a:latin typeface="Times New Roman"/>
                <a:cs typeface="Times New Roman"/>
              </a:rPr>
              <a:t>device</a:t>
            </a:r>
            <a:r>
              <a:rPr sz="2800" dirty="0">
                <a:latin typeface="Times New Roman"/>
                <a:cs typeface="Times New Roman"/>
              </a:rPr>
              <a:t> or</a:t>
            </a:r>
            <a:r>
              <a:rPr sz="2800" spc="10" dirty="0">
                <a:latin typeface="Times New Roman"/>
                <a:cs typeface="Times New Roman"/>
              </a:rPr>
              <a:t> </a:t>
            </a:r>
            <a:r>
              <a:rPr sz="2800" spc="-5" dirty="0">
                <a:latin typeface="Times New Roman"/>
                <a:cs typeface="Times New Roman"/>
              </a:rPr>
              <a:t>process</a:t>
            </a:r>
            <a:r>
              <a:rPr sz="2800" spc="10" dirty="0">
                <a:latin typeface="Times New Roman"/>
                <a:cs typeface="Times New Roman"/>
              </a:rPr>
              <a:t> </a:t>
            </a:r>
            <a:r>
              <a:rPr sz="2800" spc="-5" dirty="0">
                <a:latin typeface="Times New Roman"/>
                <a:cs typeface="Times New Roman"/>
              </a:rPr>
              <a:t>should</a:t>
            </a:r>
            <a:r>
              <a:rPr sz="2800" spc="10" dirty="0">
                <a:latin typeface="Times New Roman"/>
                <a:cs typeface="Times New Roman"/>
              </a:rPr>
              <a:t> </a:t>
            </a:r>
            <a:r>
              <a:rPr sz="2800" spc="-5" dirty="0">
                <a:latin typeface="Times New Roman"/>
                <a:cs typeface="Times New Roman"/>
              </a:rPr>
              <a:t>have</a:t>
            </a:r>
            <a:r>
              <a:rPr sz="2800" spc="5" dirty="0">
                <a:latin typeface="Times New Roman"/>
                <a:cs typeface="Times New Roman"/>
              </a:rPr>
              <a:t> </a:t>
            </a:r>
            <a:r>
              <a:rPr sz="2800" spc="-5" dirty="0">
                <a:latin typeface="Times New Roman"/>
                <a:cs typeface="Times New Roman"/>
              </a:rPr>
              <a:t>appropriate</a:t>
            </a:r>
            <a:r>
              <a:rPr sz="2800" spc="5" dirty="0">
                <a:latin typeface="Times New Roman"/>
                <a:cs typeface="Times New Roman"/>
              </a:rPr>
              <a:t> </a:t>
            </a:r>
            <a:r>
              <a:rPr sz="2800" spc="-5" dirty="0">
                <a:latin typeface="Times New Roman"/>
                <a:cs typeface="Times New Roman"/>
              </a:rPr>
              <a:t>intellectual</a:t>
            </a:r>
            <a:r>
              <a:rPr sz="2800" spc="5" dirty="0">
                <a:latin typeface="Times New Roman"/>
                <a:cs typeface="Times New Roman"/>
              </a:rPr>
              <a:t> </a:t>
            </a:r>
            <a:r>
              <a:rPr sz="2800" spc="-5" dirty="0">
                <a:latin typeface="Times New Roman"/>
                <a:cs typeface="Times New Roman"/>
              </a:rPr>
              <a:t>property</a:t>
            </a:r>
            <a:r>
              <a:rPr sz="2800" spc="10" dirty="0">
                <a:latin typeface="Times New Roman"/>
                <a:cs typeface="Times New Roman"/>
              </a:rPr>
              <a:t> </a:t>
            </a:r>
            <a:r>
              <a:rPr sz="2800" spc="-5" dirty="0">
                <a:latin typeface="Times New Roman"/>
                <a:cs typeface="Times New Roman"/>
              </a:rPr>
              <a:t>protection</a:t>
            </a:r>
            <a:r>
              <a:rPr sz="2800" spc="10" dirty="0">
                <a:latin typeface="Times New Roman"/>
                <a:cs typeface="Times New Roman"/>
              </a:rPr>
              <a:t> </a:t>
            </a:r>
            <a:r>
              <a:rPr sz="2800" spc="-5" dirty="0">
                <a:latin typeface="Times New Roman"/>
                <a:cs typeface="Times New Roman"/>
              </a:rPr>
              <a:t>(invention </a:t>
            </a:r>
            <a:r>
              <a:rPr sz="2800" dirty="0">
                <a:latin typeface="Times New Roman"/>
                <a:cs typeface="Times New Roman"/>
              </a:rPr>
              <a:t> </a:t>
            </a:r>
            <a:r>
              <a:rPr sz="2800" spc="-5" dirty="0">
                <a:latin typeface="Times New Roman"/>
                <a:cs typeface="Times New Roman"/>
              </a:rPr>
              <a:t>disclosure, patent application, </a:t>
            </a:r>
            <a:r>
              <a:rPr sz="2800" dirty="0">
                <a:latin typeface="Times New Roman"/>
                <a:cs typeface="Times New Roman"/>
              </a:rPr>
              <a:t>or </a:t>
            </a:r>
            <a:r>
              <a:rPr sz="2800" spc="-5" dirty="0">
                <a:latin typeface="Times New Roman"/>
                <a:cs typeface="Times New Roman"/>
              </a:rPr>
              <a:t>patent) filed with the applicant institution. </a:t>
            </a:r>
            <a:r>
              <a:rPr sz="2800" dirty="0">
                <a:latin typeface="Times New Roman"/>
                <a:cs typeface="Times New Roman"/>
              </a:rPr>
              <a:t>At </a:t>
            </a:r>
            <a:r>
              <a:rPr sz="2800" spc="-5" dirty="0">
                <a:latin typeface="Times New Roman"/>
                <a:cs typeface="Times New Roman"/>
              </a:rPr>
              <a:t>the end </a:t>
            </a:r>
            <a:r>
              <a:rPr sz="2800" spc="-685" dirty="0">
                <a:latin typeface="Times New Roman"/>
                <a:cs typeface="Times New Roman"/>
              </a:rPr>
              <a:t> </a:t>
            </a:r>
            <a:r>
              <a:rPr sz="2800" dirty="0">
                <a:latin typeface="Times New Roman"/>
                <a:cs typeface="Times New Roman"/>
              </a:rPr>
              <a:t>of one</a:t>
            </a:r>
            <a:r>
              <a:rPr sz="2800" spc="-5" dirty="0">
                <a:latin typeface="Times New Roman"/>
                <a:cs typeface="Times New Roman"/>
              </a:rPr>
              <a:t> </a:t>
            </a:r>
            <a:r>
              <a:rPr sz="2800" spc="-25" dirty="0">
                <a:latin typeface="Times New Roman"/>
                <a:cs typeface="Times New Roman"/>
              </a:rPr>
              <a:t>year,</a:t>
            </a:r>
            <a:r>
              <a:rPr sz="2800" dirty="0">
                <a:latin typeface="Times New Roman"/>
                <a:cs typeface="Times New Roman"/>
              </a:rPr>
              <a:t> a </a:t>
            </a:r>
            <a:r>
              <a:rPr sz="2800" spc="-5" dirty="0">
                <a:latin typeface="Times New Roman"/>
                <a:cs typeface="Times New Roman"/>
              </a:rPr>
              <a:t>report that describes</a:t>
            </a:r>
            <a:r>
              <a:rPr sz="2800" dirty="0">
                <a:latin typeface="Times New Roman"/>
                <a:cs typeface="Times New Roman"/>
              </a:rPr>
              <a:t> work</a:t>
            </a:r>
            <a:r>
              <a:rPr sz="2800" spc="5" dirty="0">
                <a:latin typeface="Times New Roman"/>
                <a:cs typeface="Times New Roman"/>
              </a:rPr>
              <a:t> </a:t>
            </a:r>
            <a:r>
              <a:rPr sz="2800" dirty="0">
                <a:latin typeface="Times New Roman"/>
                <a:cs typeface="Times New Roman"/>
              </a:rPr>
              <a:t>done</a:t>
            </a:r>
            <a:r>
              <a:rPr sz="2800" spc="-5" dirty="0">
                <a:latin typeface="Times New Roman"/>
                <a:cs typeface="Times New Roman"/>
              </a:rPr>
              <a:t> and</a:t>
            </a:r>
            <a:r>
              <a:rPr sz="2800" dirty="0">
                <a:latin typeface="Times New Roman"/>
                <a:cs typeface="Times New Roman"/>
              </a:rPr>
              <a:t> </a:t>
            </a:r>
            <a:r>
              <a:rPr sz="2800" spc="-5" dirty="0">
                <a:latin typeface="Times New Roman"/>
                <a:cs typeface="Times New Roman"/>
              </a:rPr>
              <a:t>includes</a:t>
            </a:r>
            <a:r>
              <a:rPr sz="2800" dirty="0">
                <a:latin typeface="Times New Roman"/>
                <a:cs typeface="Times New Roman"/>
              </a:rPr>
              <a:t> a </a:t>
            </a:r>
            <a:r>
              <a:rPr sz="2800" spc="-5" dirty="0">
                <a:latin typeface="Times New Roman"/>
                <a:cs typeface="Times New Roman"/>
              </a:rPr>
              <a:t>commercialization</a:t>
            </a:r>
            <a:r>
              <a:rPr sz="2800" dirty="0">
                <a:latin typeface="Times New Roman"/>
                <a:cs typeface="Times New Roman"/>
              </a:rPr>
              <a:t> </a:t>
            </a:r>
            <a:r>
              <a:rPr sz="2800" spc="-5" dirty="0">
                <a:latin typeface="Times New Roman"/>
                <a:cs typeface="Times New Roman"/>
              </a:rPr>
              <a:t>plan </a:t>
            </a:r>
            <a:r>
              <a:rPr sz="2800" dirty="0">
                <a:latin typeface="Times New Roman"/>
                <a:cs typeface="Times New Roman"/>
              </a:rPr>
              <a:t> </a:t>
            </a:r>
            <a:r>
              <a:rPr sz="2800" spc="-5" dirty="0">
                <a:latin typeface="Times New Roman"/>
                <a:cs typeface="Times New Roman"/>
              </a:rPr>
              <a:t>will </a:t>
            </a:r>
            <a:r>
              <a:rPr sz="2800" dirty="0">
                <a:latin typeface="Times New Roman"/>
                <a:cs typeface="Times New Roman"/>
              </a:rPr>
              <a:t>be</a:t>
            </a:r>
            <a:r>
              <a:rPr sz="2800" spc="-5" dirty="0">
                <a:latin typeface="Times New Roman"/>
                <a:cs typeface="Times New Roman"/>
              </a:rPr>
              <a:t> the final</a:t>
            </a:r>
            <a:r>
              <a:rPr sz="2800" dirty="0">
                <a:latin typeface="Times New Roman"/>
                <a:cs typeface="Times New Roman"/>
              </a:rPr>
              <a:t> </a:t>
            </a:r>
            <a:r>
              <a:rPr sz="2800" spc="-5" dirty="0">
                <a:latin typeface="Times New Roman"/>
                <a:cs typeface="Times New Roman"/>
              </a:rPr>
              <a:t>deliverable </a:t>
            </a:r>
            <a:r>
              <a:rPr sz="2800" dirty="0">
                <a:latin typeface="Times New Roman"/>
                <a:cs typeface="Times New Roman"/>
              </a:rPr>
              <a:t>for </a:t>
            </a:r>
            <a:r>
              <a:rPr sz="2800" spc="-5" dirty="0">
                <a:latin typeface="Times New Roman"/>
                <a:cs typeface="Times New Roman"/>
              </a:rPr>
              <a:t>the project.</a:t>
            </a:r>
            <a:r>
              <a:rPr sz="2800" spc="-50" dirty="0">
                <a:latin typeface="Times New Roman"/>
                <a:cs typeface="Times New Roman"/>
              </a:rPr>
              <a:t> </a:t>
            </a:r>
            <a:r>
              <a:rPr sz="2800" spc="-5" dirty="0">
                <a:latin typeface="Times New Roman"/>
                <a:cs typeface="Times New Roman"/>
              </a:rPr>
              <a:t>The plan</a:t>
            </a:r>
            <a:r>
              <a:rPr sz="2800" dirty="0">
                <a:latin typeface="Times New Roman"/>
                <a:cs typeface="Times New Roman"/>
              </a:rPr>
              <a:t> </a:t>
            </a:r>
            <a:r>
              <a:rPr sz="2800" spc="-5" dirty="0">
                <a:latin typeface="Times New Roman"/>
                <a:cs typeface="Times New Roman"/>
              </a:rPr>
              <a:t>should</a:t>
            </a:r>
            <a:r>
              <a:rPr sz="2800" spc="5" dirty="0">
                <a:latin typeface="Times New Roman"/>
                <a:cs typeface="Times New Roman"/>
              </a:rPr>
              <a:t> </a:t>
            </a:r>
            <a:r>
              <a:rPr sz="2800" spc="-5" dirty="0">
                <a:latin typeface="Times New Roman"/>
                <a:cs typeface="Times New Roman"/>
              </a:rPr>
              <a:t>include:</a:t>
            </a:r>
            <a:endParaRPr sz="2800" dirty="0">
              <a:latin typeface="Times New Roman"/>
              <a:cs typeface="Times New Roman"/>
            </a:endParaRPr>
          </a:p>
          <a:p>
            <a:pPr marL="647700" lvl="1" indent="-228600">
              <a:lnSpc>
                <a:spcPct val="100000"/>
              </a:lnSpc>
              <a:spcBef>
                <a:spcPts val="160"/>
              </a:spcBef>
              <a:buChar char="-"/>
              <a:tabLst>
                <a:tab pos="647700" algn="l"/>
              </a:tabLst>
            </a:pPr>
            <a:r>
              <a:rPr sz="2800" spc="-5" dirty="0">
                <a:latin typeface="Times New Roman"/>
                <a:cs typeface="Times New Roman"/>
              </a:rPr>
              <a:t>Clear market</a:t>
            </a:r>
            <a:r>
              <a:rPr sz="2800" spc="-10" dirty="0">
                <a:latin typeface="Times New Roman"/>
                <a:cs typeface="Times New Roman"/>
              </a:rPr>
              <a:t> </a:t>
            </a:r>
            <a:r>
              <a:rPr sz="2800" spc="-5" dirty="0">
                <a:latin typeface="Times New Roman"/>
                <a:cs typeface="Times New Roman"/>
              </a:rPr>
              <a:t>assessment and strategy</a:t>
            </a:r>
            <a:endParaRPr sz="2800" dirty="0">
              <a:latin typeface="Times New Roman"/>
              <a:cs typeface="Times New Roman"/>
            </a:endParaRPr>
          </a:p>
          <a:p>
            <a:pPr marL="729615" lvl="1" indent="-311150">
              <a:lnSpc>
                <a:spcPct val="100000"/>
              </a:lnSpc>
              <a:spcBef>
                <a:spcPts val="240"/>
              </a:spcBef>
              <a:buChar char="-"/>
              <a:tabLst>
                <a:tab pos="729615" algn="l"/>
                <a:tab pos="730250" algn="l"/>
              </a:tabLst>
            </a:pPr>
            <a:r>
              <a:rPr sz="2800" spc="-35" dirty="0">
                <a:latin typeface="Times New Roman"/>
                <a:cs typeface="Times New Roman"/>
              </a:rPr>
              <a:t>Viable</a:t>
            </a:r>
            <a:r>
              <a:rPr sz="2800" spc="-20" dirty="0">
                <a:latin typeface="Times New Roman"/>
                <a:cs typeface="Times New Roman"/>
              </a:rPr>
              <a:t> </a:t>
            </a:r>
            <a:r>
              <a:rPr sz="2800" spc="-5" dirty="0">
                <a:latin typeface="Times New Roman"/>
                <a:cs typeface="Times New Roman"/>
              </a:rPr>
              <a:t>revenue</a:t>
            </a:r>
            <a:r>
              <a:rPr sz="2800" spc="-15" dirty="0">
                <a:latin typeface="Times New Roman"/>
                <a:cs typeface="Times New Roman"/>
              </a:rPr>
              <a:t> </a:t>
            </a:r>
            <a:r>
              <a:rPr sz="2800" spc="-5" dirty="0">
                <a:latin typeface="Times New Roman"/>
                <a:cs typeface="Times New Roman"/>
              </a:rPr>
              <a:t>model</a:t>
            </a:r>
            <a:endParaRPr sz="2800" dirty="0">
              <a:latin typeface="Times New Roman"/>
              <a:cs typeface="Times New Roman"/>
            </a:endParaRPr>
          </a:p>
          <a:p>
            <a:pPr marL="736600" lvl="1" indent="-317500">
              <a:lnSpc>
                <a:spcPct val="100000"/>
              </a:lnSpc>
              <a:spcBef>
                <a:spcPts val="240"/>
              </a:spcBef>
              <a:buChar char="-"/>
              <a:tabLst>
                <a:tab pos="735965" algn="l"/>
                <a:tab pos="736600" algn="l"/>
              </a:tabLst>
            </a:pPr>
            <a:r>
              <a:rPr sz="2800" spc="-5" dirty="0">
                <a:latin typeface="Times New Roman"/>
                <a:cs typeface="Times New Roman"/>
              </a:rPr>
              <a:t>Strategy</a:t>
            </a:r>
            <a:r>
              <a:rPr sz="2800" spc="-10" dirty="0">
                <a:latin typeface="Times New Roman"/>
                <a:cs typeface="Times New Roman"/>
              </a:rPr>
              <a:t> </a:t>
            </a:r>
            <a:r>
              <a:rPr sz="2800" dirty="0">
                <a:latin typeface="Times New Roman"/>
                <a:cs typeface="Times New Roman"/>
              </a:rPr>
              <a:t>for</a:t>
            </a:r>
            <a:r>
              <a:rPr sz="2800" spc="-5" dirty="0">
                <a:latin typeface="Times New Roman"/>
                <a:cs typeface="Times New Roman"/>
              </a:rPr>
              <a:t> financing the</a:t>
            </a:r>
            <a:r>
              <a:rPr sz="2800" spc="-10" dirty="0">
                <a:latin typeface="Times New Roman"/>
                <a:cs typeface="Times New Roman"/>
              </a:rPr>
              <a:t> </a:t>
            </a:r>
            <a:r>
              <a:rPr sz="2800" spc="-5" dirty="0">
                <a:latin typeface="Times New Roman"/>
                <a:cs typeface="Times New Roman"/>
              </a:rPr>
              <a:t>plan.</a:t>
            </a:r>
            <a:endParaRPr sz="2800" dirty="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43DB-1753-AAD8-D1A0-4AAAC3DA0373}"/>
              </a:ext>
            </a:extLst>
          </p:cNvPr>
          <p:cNvSpPr>
            <a:spLocks noGrp="1"/>
          </p:cNvSpPr>
          <p:nvPr>
            <p:ph type="title"/>
          </p:nvPr>
        </p:nvSpPr>
        <p:spPr>
          <a:xfrm>
            <a:off x="2616200" y="244058"/>
            <a:ext cx="7591237" cy="830997"/>
          </a:xfrm>
        </p:spPr>
        <p:txBody>
          <a:bodyPr/>
          <a:lstStyle/>
          <a:p>
            <a:r>
              <a:rPr lang="en-US" dirty="0"/>
              <a:t>Economic Development</a:t>
            </a:r>
          </a:p>
        </p:txBody>
      </p:sp>
      <p:sp>
        <p:nvSpPr>
          <p:cNvPr id="3" name="Text Placeholder 2">
            <a:extLst>
              <a:ext uri="{FF2B5EF4-FFF2-40B4-BE49-F238E27FC236}">
                <a16:creationId xmlns:a16="http://schemas.microsoft.com/office/drawing/2014/main" id="{553FFFF5-4B16-71A7-B085-78C5663EE95B}"/>
              </a:ext>
            </a:extLst>
          </p:cNvPr>
          <p:cNvSpPr>
            <a:spLocks noGrp="1"/>
          </p:cNvSpPr>
          <p:nvPr>
            <p:ph type="body" idx="1"/>
          </p:nvPr>
        </p:nvSpPr>
        <p:spPr>
          <a:xfrm>
            <a:off x="635000" y="1524002"/>
            <a:ext cx="11658600" cy="7402026"/>
          </a:xfrm>
        </p:spPr>
        <p:txBody>
          <a:bodyPr/>
          <a:lstStyle/>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$1,987,000.00 Energy Seed Grant Funding Awarded from 2018 – 2022</a:t>
            </a:r>
          </a:p>
          <a:p>
            <a:pPr>
              <a:lnSpc>
                <a:spcPct val="150000"/>
              </a:lnSpc>
            </a:pPr>
            <a:r>
              <a:rPr lang="en-US" sz="2800" b="1" dirty="0">
                <a:latin typeface="Times New Roman" panose="02020603050405020304" pitchFamily="18" charset="0"/>
                <a:cs typeface="Times New Roman" panose="02020603050405020304" pitchFamily="18" charset="0"/>
              </a:rPr>
              <a:t>RESULTS: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Projects supported:  2018 – 4, 2019 – 3, 2020 – 6, 2021 – 4, 2022 – 4</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$34.5M in follow-on federal funding</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$41.6M in private investment </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$0.4M in revenue generated</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68 Full-time jobs created; 3 part-time jobs</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6 Patents filed</a:t>
            </a:r>
          </a:p>
          <a:p>
            <a:pPr marL="457200" indent="-4572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20,000 ft</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manufacturing facility created in Maryland</a:t>
            </a:r>
          </a:p>
          <a:p>
            <a:pPr marL="457200" indent="-457200">
              <a:lnSpc>
                <a:spcPct val="15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$20M Letter of Intent</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Supplying materials to advanced manufacturers such as Under Armor Apple, and EWI</a:t>
            </a:r>
            <a:endParaRPr lang="en-US" dirty="0"/>
          </a:p>
        </p:txBody>
      </p:sp>
      <p:grpSp>
        <p:nvGrpSpPr>
          <p:cNvPr id="4" name="object 2">
            <a:extLst>
              <a:ext uri="{FF2B5EF4-FFF2-40B4-BE49-F238E27FC236}">
                <a16:creationId xmlns:a16="http://schemas.microsoft.com/office/drawing/2014/main" id="{83A323DE-3A81-76E4-7F07-25F9AFF85AE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2125B037-04FB-00A3-4ECC-9BAB40B87F5E}"/>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1EF78056-7811-C757-CA53-B5808985D28D}"/>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8A14A861-0AD6-1B60-0E77-CB169BF49A67}"/>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56FA4A5A-954A-C835-9FDD-F345807DFEA1}"/>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B2CC52CA-15E5-3B98-36B3-E93F57C27C19}"/>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65356CA0-3208-4699-592E-DAEA57F2C9B0}"/>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B88BA109-523F-6E6E-72E3-A3BB5C7E629F}"/>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2B3A43D1-4867-4FE8-BDD9-08817FE7A570}"/>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C2EBCB3E-63DC-437A-2A98-96DC5D9B6E8C}"/>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67CE66CC-EECD-E99E-4FF8-CB8EC75AEBF3}"/>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802FF149-3B65-DA78-E966-F955E006F6FE}"/>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777DDBEB-1C48-DA5E-9FC9-2AE9E704AB21}"/>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BC6C3647-D213-631A-C2C6-9A8203B22B7B}"/>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Tree>
    <p:extLst>
      <p:ext uri="{BB962C8B-B14F-4D97-AF65-F5344CB8AC3E}">
        <p14:creationId xmlns:p14="http://schemas.microsoft.com/office/powerpoint/2010/main" val="388504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8239" y="1063439"/>
            <a:ext cx="12767310" cy="80010"/>
            <a:chOff x="98239" y="1063439"/>
            <a:chExt cx="12767310" cy="80010"/>
          </a:xfrm>
        </p:grpSpPr>
        <p:sp>
          <p:nvSpPr>
            <p:cNvPr id="3" name="object 3"/>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5" name="object 5"/>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7" name="object 7"/>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8" name="object 8"/>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9" name="object 9"/>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0" name="object 10"/>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1" name="object 11"/>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3" name="object 13"/>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4" name="object 14"/>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5"/>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grpSp>
        <p:nvGrpSpPr>
          <p:cNvPr id="16" name="object 16"/>
          <p:cNvGrpSpPr/>
          <p:nvPr/>
        </p:nvGrpSpPr>
        <p:grpSpPr>
          <a:xfrm>
            <a:off x="0" y="9080500"/>
            <a:ext cx="3397250" cy="571500"/>
            <a:chOff x="0" y="9080500"/>
            <a:chExt cx="3397250" cy="571500"/>
          </a:xfrm>
        </p:grpSpPr>
        <p:pic>
          <p:nvPicPr>
            <p:cNvPr id="17" name="object 17"/>
            <p:cNvPicPr/>
            <p:nvPr/>
          </p:nvPicPr>
          <p:blipFill>
            <a:blip r:embed="rId2" cstate="print"/>
            <a:stretch>
              <a:fillRect/>
            </a:stretch>
          </p:blipFill>
          <p:spPr>
            <a:xfrm>
              <a:off x="28822" y="9080500"/>
              <a:ext cx="2254250" cy="571500"/>
            </a:xfrm>
            <a:prstGeom prst="rect">
              <a:avLst/>
            </a:prstGeom>
          </p:spPr>
        </p:pic>
        <p:pic>
          <p:nvPicPr>
            <p:cNvPr id="18" name="object 18"/>
            <p:cNvPicPr/>
            <p:nvPr/>
          </p:nvPicPr>
          <p:blipFill>
            <a:blip r:embed="rId3" cstate="print"/>
            <a:stretch>
              <a:fillRect/>
            </a:stretch>
          </p:blipFill>
          <p:spPr>
            <a:xfrm>
              <a:off x="0" y="9081582"/>
              <a:ext cx="3396872" cy="569334"/>
            </a:xfrm>
            <a:prstGeom prst="rect">
              <a:avLst/>
            </a:prstGeom>
          </p:spPr>
        </p:pic>
      </p:grpSp>
      <p:sp>
        <p:nvSpPr>
          <p:cNvPr id="19" name="object 19"/>
          <p:cNvSpPr txBox="1">
            <a:spLocks noGrp="1"/>
          </p:cNvSpPr>
          <p:nvPr>
            <p:ph type="title"/>
          </p:nvPr>
        </p:nvSpPr>
        <p:spPr>
          <a:xfrm>
            <a:off x="2082806" y="182059"/>
            <a:ext cx="8534390"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FY23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
        <p:nvSpPr>
          <p:cNvPr id="22" name="TextBox 21">
            <a:extLst>
              <a:ext uri="{FF2B5EF4-FFF2-40B4-BE49-F238E27FC236}">
                <a16:creationId xmlns:a16="http://schemas.microsoft.com/office/drawing/2014/main" id="{7EA2580B-F34F-8013-DEA5-9926F4A643EB}"/>
              </a:ext>
            </a:extLst>
          </p:cNvPr>
          <p:cNvSpPr txBox="1"/>
          <p:nvPr/>
        </p:nvSpPr>
        <p:spPr>
          <a:xfrm>
            <a:off x="1155946" y="2102593"/>
            <a:ext cx="10985253" cy="324653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FY2023 Seed Grant Program is $650,000 USD</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Application: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https://</a:t>
            </a:r>
            <a:r>
              <a:rPr lang="en-US" sz="2800" dirty="0" err="1">
                <a:solidFill>
                  <a:schemeClr val="tx2">
                    <a:lumMod val="60000"/>
                    <a:lumOff val="40000"/>
                  </a:schemeClr>
                </a:solidFill>
                <a:latin typeface="Times New Roman" panose="02020603050405020304" pitchFamily="18" charset="0"/>
                <a:cs typeface="Times New Roman" panose="02020603050405020304" pitchFamily="18" charset="0"/>
              </a:rPr>
              <a:t>energy.umd.edu</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a:t>
            </a:r>
            <a:r>
              <a:rPr lang="en-US" sz="2800" dirty="0" err="1">
                <a:solidFill>
                  <a:schemeClr val="tx2">
                    <a:lumMod val="60000"/>
                    <a:lumOff val="40000"/>
                  </a:schemeClr>
                </a:solidFill>
                <a:latin typeface="Times New Roman" panose="02020603050405020304" pitchFamily="18" charset="0"/>
                <a:cs typeface="Times New Roman" panose="02020603050405020304" pitchFamily="18" charset="0"/>
              </a:rPr>
              <a:t>grantsawardschallenges</a:t>
            </a:r>
            <a:endParaRPr lang="en-US" sz="28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Proposals must be submitted electronically to Cathy Stephens (csteph5@umd.edu) as a combined .pdf prior to close of business on Friday, January 13, 2023.</a:t>
            </a:r>
          </a:p>
        </p:txBody>
      </p:sp>
    </p:spTree>
    <p:extLst>
      <p:ext uri="{BB962C8B-B14F-4D97-AF65-F5344CB8AC3E}">
        <p14:creationId xmlns:p14="http://schemas.microsoft.com/office/powerpoint/2010/main" val="117831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8239" y="1063439"/>
            <a:ext cx="12767310" cy="80010"/>
            <a:chOff x="98239" y="1063439"/>
            <a:chExt cx="12767310" cy="80010"/>
          </a:xfrm>
        </p:grpSpPr>
        <p:sp>
          <p:nvSpPr>
            <p:cNvPr id="3" name="object 3"/>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4" name="object 4"/>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5" name="object 5"/>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6" name="object 6"/>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7" name="object 7"/>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8" name="object 8"/>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9" name="object 9"/>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0" name="object 10"/>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1" name="object 11"/>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2" name="object 12"/>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3" name="object 13"/>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4" name="object 14"/>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5"/>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grpSp>
        <p:nvGrpSpPr>
          <p:cNvPr id="16" name="object 16"/>
          <p:cNvGrpSpPr/>
          <p:nvPr/>
        </p:nvGrpSpPr>
        <p:grpSpPr>
          <a:xfrm>
            <a:off x="0" y="9080500"/>
            <a:ext cx="3397250" cy="571500"/>
            <a:chOff x="0" y="9080500"/>
            <a:chExt cx="3397250" cy="571500"/>
          </a:xfrm>
        </p:grpSpPr>
        <p:pic>
          <p:nvPicPr>
            <p:cNvPr id="17" name="object 17"/>
            <p:cNvPicPr/>
            <p:nvPr/>
          </p:nvPicPr>
          <p:blipFill>
            <a:blip r:embed="rId2" cstate="print"/>
            <a:stretch>
              <a:fillRect/>
            </a:stretch>
          </p:blipFill>
          <p:spPr>
            <a:xfrm>
              <a:off x="28822" y="9080500"/>
              <a:ext cx="2254250" cy="571500"/>
            </a:xfrm>
            <a:prstGeom prst="rect">
              <a:avLst/>
            </a:prstGeom>
          </p:spPr>
        </p:pic>
        <p:pic>
          <p:nvPicPr>
            <p:cNvPr id="18" name="object 18"/>
            <p:cNvPicPr/>
            <p:nvPr/>
          </p:nvPicPr>
          <p:blipFill>
            <a:blip r:embed="rId3" cstate="print"/>
            <a:stretch>
              <a:fillRect/>
            </a:stretch>
          </p:blipFill>
          <p:spPr>
            <a:xfrm>
              <a:off x="0" y="9081582"/>
              <a:ext cx="3396872" cy="569334"/>
            </a:xfrm>
            <a:prstGeom prst="rect">
              <a:avLst/>
            </a:prstGeom>
          </p:spPr>
        </p:pic>
      </p:grpSp>
      <p:sp>
        <p:nvSpPr>
          <p:cNvPr id="19" name="object 19"/>
          <p:cNvSpPr txBox="1">
            <a:spLocks noGrp="1"/>
          </p:cNvSpPr>
          <p:nvPr>
            <p:ph type="title"/>
          </p:nvPr>
        </p:nvSpPr>
        <p:spPr>
          <a:xfrm>
            <a:off x="2082806" y="182059"/>
            <a:ext cx="8534390" cy="843821"/>
          </a:xfrm>
          <a:prstGeom prst="rect">
            <a:avLst/>
          </a:prstGeom>
        </p:spPr>
        <p:txBody>
          <a:bodyPr vert="horz" wrap="square" lIns="0" tIns="12700" rIns="0" bIns="0" rtlCol="0">
            <a:spAutoFit/>
          </a:bodyPr>
          <a:lstStyle/>
          <a:p>
            <a:pPr marL="38100" algn="ctr">
              <a:lnSpc>
                <a:spcPct val="100000"/>
              </a:lnSpc>
              <a:spcBef>
                <a:spcPts val="100"/>
              </a:spcBef>
              <a:tabLst>
                <a:tab pos="3199130" algn="l"/>
              </a:tabLst>
            </a:pPr>
            <a:r>
              <a:rPr sz="5400" spc="-5" dirty="0"/>
              <a:t>Seed</a:t>
            </a:r>
            <a:r>
              <a:rPr lang="en-US" sz="5400" spc="-5" dirty="0"/>
              <a:t> </a:t>
            </a:r>
            <a:r>
              <a:rPr sz="5400" spc="-5" dirty="0"/>
              <a:t>Grant</a:t>
            </a:r>
            <a:r>
              <a:rPr lang="en-US" sz="5400" spc="-5" dirty="0"/>
              <a:t> Proposals</a:t>
            </a:r>
            <a:endParaRPr sz="5400" dirty="0"/>
          </a:p>
        </p:txBody>
      </p:sp>
      <p:sp>
        <p:nvSpPr>
          <p:cNvPr id="22" name="TextBox 21">
            <a:extLst>
              <a:ext uri="{FF2B5EF4-FFF2-40B4-BE49-F238E27FC236}">
                <a16:creationId xmlns:a16="http://schemas.microsoft.com/office/drawing/2014/main" id="{7EA2580B-F34F-8013-DEA5-9926F4A643EB}"/>
              </a:ext>
            </a:extLst>
          </p:cNvPr>
          <p:cNvSpPr txBox="1"/>
          <p:nvPr/>
        </p:nvSpPr>
        <p:spPr>
          <a:xfrm>
            <a:off x="1009773" y="1864870"/>
            <a:ext cx="10985253" cy="5831853"/>
          </a:xfrm>
          <a:prstGeom prst="rect">
            <a:avLst/>
          </a:prstGeom>
          <a:noFill/>
        </p:spPr>
        <p:txBody>
          <a:bodyPr wrap="square">
            <a:spAutoFit/>
          </a:bodyPr>
          <a:lstStyle/>
          <a:p>
            <a:pPr>
              <a:lnSpc>
                <a:spcPct val="150000"/>
              </a:lnSpc>
            </a:pPr>
            <a:r>
              <a:rPr lang="en-US" sz="2800" dirty="0">
                <a:latin typeface="Times New Roman" panose="02020603050405020304" pitchFamily="18" charset="0"/>
                <a:cs typeface="Times New Roman" panose="02020603050405020304" pitchFamily="18" charset="0"/>
              </a:rPr>
              <a:t>Required Elements (8 pages maximum):</a:t>
            </a:r>
          </a:p>
          <a:p>
            <a:pPr marL="285750" indent="-285750">
              <a:lnSpc>
                <a:spcPct val="15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Project Motivation—rationale for project and potential for investment </a:t>
            </a:r>
          </a:p>
          <a:p>
            <a:pPr marL="285750" indent="-285750">
              <a:lnSpc>
                <a:spcPct val="15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Project Description </a:t>
            </a:r>
          </a:p>
          <a:p>
            <a:pPr marL="285750" indent="-285750">
              <a:lnSpc>
                <a:spcPct val="15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Additional Information including References </a:t>
            </a:r>
          </a:p>
          <a:p>
            <a:pPr marL="285750" indent="-285750">
              <a:lnSpc>
                <a:spcPct val="15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Targeted Proposal Budget </a:t>
            </a:r>
          </a:p>
          <a:p>
            <a:pPr>
              <a:lnSpc>
                <a:spcPct val="150000"/>
              </a:lnSpc>
            </a:pPr>
            <a:r>
              <a:rPr lang="en-US" sz="2800" dirty="0">
                <a:latin typeface="Times New Roman" panose="02020603050405020304" pitchFamily="18" charset="0"/>
                <a:cs typeface="Times New Roman" panose="02020603050405020304" pitchFamily="18" charset="0"/>
              </a:rPr>
              <a:t>Plus:</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Current &amp; Pending Support statement(s)</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Angel, seed, or venture funding received or being sought</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2-page bio-sketches</a:t>
            </a:r>
          </a:p>
        </p:txBody>
      </p:sp>
    </p:spTree>
    <p:extLst>
      <p:ext uri="{BB962C8B-B14F-4D97-AF65-F5344CB8AC3E}">
        <p14:creationId xmlns:p14="http://schemas.microsoft.com/office/powerpoint/2010/main" val="352447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85E96-E0DF-5144-8E29-A86F2E214856}"/>
              </a:ext>
            </a:extLst>
          </p:cNvPr>
          <p:cNvSpPr>
            <a:spLocks noGrp="1"/>
          </p:cNvSpPr>
          <p:nvPr>
            <p:ph type="title"/>
          </p:nvPr>
        </p:nvSpPr>
        <p:spPr>
          <a:xfrm>
            <a:off x="1435099" y="381000"/>
            <a:ext cx="10134599" cy="738664"/>
          </a:xfrm>
        </p:spPr>
        <p:txBody>
          <a:bodyPr/>
          <a:lstStyle/>
          <a:p>
            <a:pPr algn="ctr"/>
            <a:r>
              <a:rPr lang="en-US" sz="4800" dirty="0"/>
              <a:t>What the reviewers look for</a:t>
            </a:r>
          </a:p>
        </p:txBody>
      </p:sp>
      <p:sp>
        <p:nvSpPr>
          <p:cNvPr id="3" name="Text Placeholder 2">
            <a:extLst>
              <a:ext uri="{FF2B5EF4-FFF2-40B4-BE49-F238E27FC236}">
                <a16:creationId xmlns:a16="http://schemas.microsoft.com/office/drawing/2014/main" id="{CF810458-A435-2547-882B-C9CB5089B463}"/>
              </a:ext>
            </a:extLst>
          </p:cNvPr>
          <p:cNvSpPr>
            <a:spLocks noGrp="1"/>
          </p:cNvSpPr>
          <p:nvPr>
            <p:ph type="body" idx="1"/>
          </p:nvPr>
        </p:nvSpPr>
        <p:spPr>
          <a:xfrm>
            <a:off x="613708" y="1379675"/>
            <a:ext cx="12192000" cy="7433830"/>
          </a:xfrm>
        </p:spPr>
        <p:txBody>
          <a:bodyPr/>
          <a:lstStyle/>
          <a:p>
            <a:pPr marL="285750" indent="-285750">
              <a:lnSpc>
                <a:spcPct val="12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Project Motivation—rationale for project and potential for investment </a:t>
            </a:r>
          </a:p>
          <a:p>
            <a:pPr marL="742950" lvl="1" indent="-285750">
              <a:lnSpc>
                <a:spcPct val="12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How would your technology advance clean energy goals?</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are competing technologies and why would yours be better?</a:t>
            </a:r>
          </a:p>
          <a:p>
            <a:pPr marL="742950" lvl="1" indent="-285750">
              <a:spcBef>
                <a:spcPts val="6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If your technology succeeds – how big a market </a:t>
            </a:r>
            <a:r>
              <a:rPr lang="en-US" sz="2800" dirty="0">
                <a:latin typeface="Times New Roman" panose="02020603050405020304" pitchFamily="18" charset="0"/>
                <a:cs typeface="Times New Roman" panose="02020603050405020304" pitchFamily="18" charset="0"/>
              </a:rPr>
              <a:t>c</a:t>
            </a:r>
            <a:r>
              <a:rPr lang="en-US" sz="2800" dirty="0">
                <a:effectLst/>
                <a:latin typeface="Times New Roman" panose="02020603050405020304" pitchFamily="18" charset="0"/>
                <a:cs typeface="Times New Roman" panose="02020603050405020304" pitchFamily="18" charset="0"/>
              </a:rPr>
              <a:t>ould it fill?  How much </a:t>
            </a:r>
            <a:r>
              <a:rPr lang="en-US" sz="2800" dirty="0">
                <a:latin typeface="Times New Roman" panose="02020603050405020304" pitchFamily="18" charset="0"/>
                <a:cs typeface="Times New Roman" panose="02020603050405020304" pitchFamily="18" charset="0"/>
              </a:rPr>
              <a:t>c</a:t>
            </a:r>
            <a:r>
              <a:rPr lang="en-US" sz="2800" dirty="0">
                <a:effectLst/>
                <a:latin typeface="Times New Roman" panose="02020603050405020304" pitchFamily="18" charset="0"/>
                <a:cs typeface="Times New Roman" panose="02020603050405020304" pitchFamily="18" charset="0"/>
              </a:rPr>
              <a:t>ould reduce greenhouse gas emissions be reduced?  </a:t>
            </a:r>
          </a:p>
          <a:p>
            <a:pPr marL="285750" indent="-285750">
              <a:lnSpc>
                <a:spcPct val="120000"/>
              </a:lnSpc>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Project Description </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does your technology do?  How does it work?</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How well does your technology perform now?  At what scale? </a:t>
            </a:r>
          </a:p>
          <a:p>
            <a:pPr marL="742950" lvl="1" indent="-285750">
              <a:spcBef>
                <a:spcPts val="600"/>
              </a:spcBef>
              <a:buFont typeface="Arial" panose="020B0604020202020204" pitchFamily="34" charset="0"/>
              <a:buChar char="•"/>
            </a:pPr>
            <a:r>
              <a:rPr lang="en-US" sz="2800" dirty="0">
                <a:effectLst/>
                <a:latin typeface="Times New Roman" panose="02020603050405020304" pitchFamily="18" charset="0"/>
                <a:cs typeface="Times New Roman" panose="02020603050405020304" pitchFamily="18" charset="0"/>
              </a:rPr>
              <a:t>What are your goals for improving your technology </a:t>
            </a:r>
            <a:r>
              <a:rPr lang="en-US" sz="2800" dirty="0">
                <a:latin typeface="Times New Roman" panose="02020603050405020304" pitchFamily="18" charset="0"/>
                <a:cs typeface="Times New Roman" panose="02020603050405020304" pitchFamily="18" charset="0"/>
              </a:rPr>
              <a:t>under the seed grant?  How will you meet your goals?  How will meeting your goals help attract follow-on funding?</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Have you secured Intellectual Property for your technology?</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Do you have a present or potential commercialization partner?</a:t>
            </a:r>
          </a:p>
          <a:p>
            <a:pPr marL="285750"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Other items</a:t>
            </a:r>
          </a:p>
          <a:p>
            <a:pPr marL="742950" lvl="1" indent="-285750">
              <a:lnSpc>
                <a:spcPct val="12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Is your budget plan </a:t>
            </a:r>
            <a:r>
              <a:rPr lang="en-US" sz="2800">
                <a:latin typeface="Times New Roman" panose="02020603050405020304" pitchFamily="18" charset="0"/>
                <a:cs typeface="Times New Roman" panose="02020603050405020304" pitchFamily="18" charset="0"/>
              </a:rPr>
              <a:t>sound?</a:t>
            </a:r>
            <a:endParaRPr lang="en-US" sz="2800" dirty="0">
              <a:latin typeface="Times New Roman" panose="02020603050405020304" pitchFamily="18" charset="0"/>
              <a:cs typeface="Times New Roman" panose="02020603050405020304" pitchFamily="18" charset="0"/>
            </a:endParaRPr>
          </a:p>
        </p:txBody>
      </p:sp>
      <p:grpSp>
        <p:nvGrpSpPr>
          <p:cNvPr id="4" name="object 2">
            <a:extLst>
              <a:ext uri="{FF2B5EF4-FFF2-40B4-BE49-F238E27FC236}">
                <a16:creationId xmlns:a16="http://schemas.microsoft.com/office/drawing/2014/main" id="{03804AEC-4805-3048-8CA6-81CF98C7520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9BCAD02F-3F30-224C-99FC-66ADE44BF80E}"/>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4DB2C7C8-8817-F64D-A0B7-035A03FC5FEC}"/>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CFD2AE80-1DE1-4C47-8C36-9BFD79E14154}"/>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4A377229-DD7E-1B4A-9910-AE22D86E08D5}"/>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9582D4D7-0A85-2B4A-AF27-D14FAB7F36CE}"/>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960C80C7-85A3-8947-BBAA-418AFBC568CD}"/>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6D0D5973-736C-E246-9031-05F456AE3070}"/>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26D68DAA-3410-C547-A88D-2B8D91F24F9E}"/>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60AD5B47-B940-AE4A-BD80-D9314BA6CD11}"/>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103C09F6-8CC4-7241-82E3-0526E6AF9E73}"/>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340FB3C9-FB4D-E04E-B438-A66F8901C4AA}"/>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B7A0259C-5478-334F-8A71-4D28FED637F1}"/>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12915FC8-270D-C548-AE95-7425AD009B9C}"/>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Tree>
    <p:extLst>
      <p:ext uri="{BB962C8B-B14F-4D97-AF65-F5344CB8AC3E}">
        <p14:creationId xmlns:p14="http://schemas.microsoft.com/office/powerpoint/2010/main" val="2732737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97CB3-2509-56CB-AC3B-99F24A758872}"/>
              </a:ext>
            </a:extLst>
          </p:cNvPr>
          <p:cNvSpPr>
            <a:spLocks noGrp="1"/>
          </p:cNvSpPr>
          <p:nvPr>
            <p:ph type="body" idx="1"/>
          </p:nvPr>
        </p:nvSpPr>
        <p:spPr>
          <a:xfrm>
            <a:off x="482600" y="1371600"/>
            <a:ext cx="11887200" cy="7602081"/>
          </a:xfrm>
        </p:spPr>
        <p:txBody>
          <a:bodyPr/>
          <a:lstStyle/>
          <a:p>
            <a:r>
              <a:rPr lang="en-US" sz="2800" dirty="0">
                <a:solidFill>
                  <a:srgbClr val="000000"/>
                </a:solidFill>
                <a:effectLst/>
                <a:latin typeface="Times New Roman" panose="02020603050405020304" pitchFamily="18" charset="0"/>
              </a:rPr>
              <a:t>Four (out of 10) seed grants awarded (1 Phase II and 3 Phase I awards):</a:t>
            </a:r>
          </a:p>
          <a:p>
            <a:endParaRPr lang="en-US" sz="2800" dirty="0">
              <a:solidFill>
                <a:srgbClr val="000000"/>
              </a:solidFill>
              <a:effectLst/>
              <a:latin typeface="Times New Roman" panose="02020603050405020304" pitchFamily="18" charset="0"/>
            </a:endParaRPr>
          </a:p>
          <a:p>
            <a:pPr marL="342900" indent="-342900"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Biogas Enhancement and Ammonia Extraction for Increased Revenue in Waste-to-Energy Systems; </a:t>
            </a:r>
            <a:r>
              <a:rPr lang="en-US" sz="2800" b="0" i="0" dirty="0">
                <a:solidFill>
                  <a:srgbClr val="121B21"/>
                </a:solidFill>
                <a:effectLst/>
                <a:latin typeface="Times New Roman" panose="02020603050405020304" pitchFamily="18" charset="0"/>
                <a:cs typeface="Times New Roman" panose="02020603050405020304" pitchFamily="18" charset="0"/>
              </a:rPr>
              <a:t>Lead PI: Stephanie Lansing, Associate Professor, Department of Environmental Science &amp; Technology, University of Maryland College Park, Partnering Company: Planet Found Energy Systems, LLC</a:t>
            </a:r>
          </a:p>
          <a:p>
            <a:pPr marL="342900" indent="-342900"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Large Area Quantum Dot Solar Cells for Building Integrated Photovoltaics; </a:t>
            </a:r>
            <a:r>
              <a:rPr lang="en-US" sz="2800" b="0" i="0" dirty="0">
                <a:solidFill>
                  <a:srgbClr val="121B21"/>
                </a:solidFill>
                <a:effectLst/>
                <a:latin typeface="Times New Roman" panose="02020603050405020304" pitchFamily="18" charset="0"/>
                <a:cs typeface="Times New Roman" panose="02020603050405020304" pitchFamily="18" charset="0"/>
              </a:rPr>
              <a:t>Lead PI: Susanna Thon, Department of Electrical and Computer Engineering, Johns Hopkins University; Partnering Company: </a:t>
            </a:r>
            <a:r>
              <a:rPr lang="en-US" sz="2800" b="0" i="0" dirty="0" err="1">
                <a:solidFill>
                  <a:srgbClr val="121B21"/>
                </a:solidFill>
                <a:effectLst/>
                <a:latin typeface="Times New Roman" panose="02020603050405020304" pitchFamily="18" charset="0"/>
                <a:cs typeface="Times New Roman" panose="02020603050405020304" pitchFamily="18" charset="0"/>
              </a:rPr>
              <a:t>NanoDirect</a:t>
            </a:r>
            <a:r>
              <a:rPr lang="en-US" sz="2800" b="0" i="0" dirty="0">
                <a:solidFill>
                  <a:srgbClr val="121B21"/>
                </a:solidFill>
                <a:effectLst/>
                <a:latin typeface="Times New Roman" panose="02020603050405020304" pitchFamily="18" charset="0"/>
                <a:cs typeface="Times New Roman" panose="02020603050405020304" pitchFamily="18" charset="0"/>
              </a:rPr>
              <a:t> LLC</a:t>
            </a:r>
          </a:p>
          <a:p>
            <a:pPr marL="342900" indent="-342900"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Prototype Study of One-Step Membrane Reactor for Stranded Natural Gas to Liquids; </a:t>
            </a:r>
            <a:r>
              <a:rPr lang="en-US" sz="2800" b="0" i="0" dirty="0">
                <a:solidFill>
                  <a:srgbClr val="121B21"/>
                </a:solidFill>
                <a:effectLst/>
                <a:latin typeface="Times New Roman" panose="02020603050405020304" pitchFamily="18" charset="0"/>
                <a:cs typeface="Times New Roman" panose="02020603050405020304" pitchFamily="18" charset="0"/>
              </a:rPr>
              <a:t>Lead PI: </a:t>
            </a:r>
            <a:r>
              <a:rPr lang="en-US" sz="2800" b="0" i="0" dirty="0" err="1">
                <a:solidFill>
                  <a:srgbClr val="121B21"/>
                </a:solidFill>
                <a:effectLst/>
                <a:latin typeface="Times New Roman" panose="02020603050405020304" pitchFamily="18" charset="0"/>
                <a:cs typeface="Times New Roman" panose="02020603050405020304" pitchFamily="18" charset="0"/>
              </a:rPr>
              <a:t>Dongxia</a:t>
            </a:r>
            <a:r>
              <a:rPr lang="en-US" sz="2800" b="0" i="0" dirty="0">
                <a:solidFill>
                  <a:srgbClr val="121B21"/>
                </a:solidFill>
                <a:effectLst/>
                <a:latin typeface="Times New Roman" panose="02020603050405020304" pitchFamily="18" charset="0"/>
                <a:cs typeface="Times New Roman" panose="02020603050405020304" pitchFamily="18" charset="0"/>
              </a:rPr>
              <a:t> Liu, Assistant Professor, Department of Chemical &amp; Biomolecular Engineering, University of Maryland College Park; Partnering Company: Protonic Membranes</a:t>
            </a:r>
          </a:p>
          <a:p>
            <a:pPr marL="342900" indent="-342900" algn="l">
              <a:buFont typeface="Arial" panose="020B0604020202020204" pitchFamily="34" charset="0"/>
              <a:buChar char="•"/>
            </a:pPr>
            <a:r>
              <a:rPr lang="en-US" sz="2800" b="1" i="0" dirty="0" err="1">
                <a:solidFill>
                  <a:srgbClr val="121B21"/>
                </a:solidFill>
                <a:effectLst/>
                <a:latin typeface="Times New Roman" panose="02020603050405020304" pitchFamily="18" charset="0"/>
                <a:cs typeface="Times New Roman" panose="02020603050405020304" pitchFamily="18" charset="0"/>
              </a:rPr>
              <a:t>RoCo</a:t>
            </a:r>
            <a:r>
              <a:rPr lang="en-US" sz="2800" b="1" i="0" dirty="0">
                <a:solidFill>
                  <a:srgbClr val="121B21"/>
                </a:solidFill>
                <a:effectLst/>
                <a:latin typeface="Times New Roman" panose="02020603050405020304" pitchFamily="18" charset="0"/>
                <a:cs typeface="Times New Roman" panose="02020603050405020304" pitchFamily="18" charset="0"/>
              </a:rPr>
              <a:t> (the Roving Comforter); L</a:t>
            </a:r>
            <a:r>
              <a:rPr lang="en-US" sz="2800" b="0" i="0" dirty="0">
                <a:solidFill>
                  <a:srgbClr val="121B21"/>
                </a:solidFill>
                <a:effectLst/>
                <a:latin typeface="Times New Roman" panose="02020603050405020304" pitchFamily="18" charset="0"/>
                <a:cs typeface="Times New Roman" panose="02020603050405020304" pitchFamily="18" charset="0"/>
              </a:rPr>
              <a:t>ead PI: Reinhard </a:t>
            </a:r>
            <a:r>
              <a:rPr lang="en-US" sz="2800" b="0" i="0" dirty="0" err="1">
                <a:solidFill>
                  <a:srgbClr val="121B21"/>
                </a:solidFill>
                <a:effectLst/>
                <a:latin typeface="Times New Roman" panose="02020603050405020304" pitchFamily="18" charset="0"/>
                <a:cs typeface="Times New Roman" panose="02020603050405020304" pitchFamily="18" charset="0"/>
              </a:rPr>
              <a:t>Radermacher</a:t>
            </a:r>
            <a:r>
              <a:rPr lang="en-US" sz="2800" b="0" i="0" dirty="0">
                <a:solidFill>
                  <a:srgbClr val="121B21"/>
                </a:solidFill>
                <a:effectLst/>
                <a:latin typeface="Times New Roman" panose="02020603050405020304" pitchFamily="18" charset="0"/>
                <a:cs typeface="Times New Roman" panose="02020603050405020304" pitchFamily="18" charset="0"/>
              </a:rPr>
              <a:t>, Professor and Director Center for Environmental Energy Engineering, University of Maryland College Park; Partnering Companies: Mobile Comfort, Daikin and Alliance Material Handling</a:t>
            </a:r>
          </a:p>
          <a:p>
            <a:endParaRPr lang="en-US" dirty="0"/>
          </a:p>
        </p:txBody>
      </p:sp>
      <p:grpSp>
        <p:nvGrpSpPr>
          <p:cNvPr id="4" name="object 2">
            <a:extLst>
              <a:ext uri="{FF2B5EF4-FFF2-40B4-BE49-F238E27FC236}">
                <a16:creationId xmlns:a16="http://schemas.microsoft.com/office/drawing/2014/main" id="{8B97B079-7E6D-4A17-768D-37C7D80547B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95A846A5-B956-4E47-4243-CAB8937EB9AB}"/>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56637DED-6243-AB3F-775C-FA1928EA1C1B}"/>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5A836B2F-CEBF-FACE-AECB-76FBABE891DC}"/>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C3F2A14F-B3BC-9A16-065B-0E541993B0F9}"/>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021E5B49-D2F4-05C0-E789-553711F0B860}"/>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ECC6026D-FA0A-DE8F-0BFA-A5E71D0F4BC1}"/>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33B0C640-51D2-6764-57D6-8696F957486A}"/>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FC091C36-7343-D067-367B-B69011A6429F}"/>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AF808571-7491-70ED-F4E6-88B00453B290}"/>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47F4BE68-CD45-13A1-A02F-87B59DD43E17}"/>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622FFE63-40ED-4177-1C69-6E0228D64170}"/>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CF9A789C-2840-7341-8731-CDBE1E9CF21E}"/>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91AF5E30-ED37-911B-E83A-0B459BE8897C}"/>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
        <p:nvSpPr>
          <p:cNvPr id="18" name="object 27">
            <a:extLst>
              <a:ext uri="{FF2B5EF4-FFF2-40B4-BE49-F238E27FC236}">
                <a16:creationId xmlns:a16="http://schemas.microsoft.com/office/drawing/2014/main" id="{4036D5A2-D9B0-415D-41B4-0DBE8E00F255}"/>
              </a:ext>
            </a:extLst>
          </p:cNvPr>
          <p:cNvSpPr txBox="1">
            <a:spLocks noGrp="1"/>
          </p:cNvSpPr>
          <p:nvPr>
            <p:ph type="title"/>
          </p:nvPr>
        </p:nvSpPr>
        <p:spPr>
          <a:xfrm>
            <a:off x="2311408" y="182059"/>
            <a:ext cx="8915384"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2018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Tree>
    <p:extLst>
      <p:ext uri="{BB962C8B-B14F-4D97-AF65-F5344CB8AC3E}">
        <p14:creationId xmlns:p14="http://schemas.microsoft.com/office/powerpoint/2010/main" val="17467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97CB3-2509-56CB-AC3B-99F24A758872}"/>
              </a:ext>
            </a:extLst>
          </p:cNvPr>
          <p:cNvSpPr>
            <a:spLocks noGrp="1"/>
          </p:cNvSpPr>
          <p:nvPr>
            <p:ph type="body" idx="1"/>
          </p:nvPr>
        </p:nvSpPr>
        <p:spPr>
          <a:xfrm>
            <a:off x="731512" y="1905000"/>
            <a:ext cx="11638288" cy="6309420"/>
          </a:xfrm>
        </p:spPr>
        <p:txBody>
          <a:bodyPr/>
          <a:lstStyle/>
          <a:p>
            <a:r>
              <a:rPr lang="en-US" sz="2800" dirty="0">
                <a:solidFill>
                  <a:srgbClr val="000000"/>
                </a:solidFill>
                <a:effectLst/>
                <a:latin typeface="Times New Roman" panose="02020603050405020304" pitchFamily="18" charset="0"/>
              </a:rPr>
              <a:t>Three (out of four) seed grants awarded (1 Phase II and 2-Phase I):</a:t>
            </a:r>
          </a:p>
          <a:p>
            <a:endParaRPr lang="en-US" sz="2800" dirty="0">
              <a:solidFill>
                <a:srgbClr val="000000"/>
              </a:solidFill>
              <a:effectLst/>
              <a:latin typeface="Times New Roman" panose="02020603050405020304" pitchFamily="18" charset="0"/>
            </a:endParaRPr>
          </a:p>
          <a:p>
            <a:pPr marL="457200" indent="-457200" algn="l">
              <a:buFont typeface="Arial" panose="020B0604020202020204" pitchFamily="34" charset="0"/>
              <a:buChar char="•"/>
            </a:pPr>
            <a:r>
              <a:rPr lang="en-US" sz="2800" b="1" i="0" dirty="0" err="1">
                <a:solidFill>
                  <a:srgbClr val="121B21"/>
                </a:solidFill>
                <a:effectLst/>
                <a:latin typeface="Times New Roman" panose="02020603050405020304" pitchFamily="18" charset="0"/>
                <a:cs typeface="Times New Roman" panose="02020603050405020304" pitchFamily="18" charset="0"/>
              </a:rPr>
              <a:t>RoCo</a:t>
            </a:r>
            <a:r>
              <a:rPr lang="en-US" sz="2800" b="1" i="0" dirty="0">
                <a:solidFill>
                  <a:srgbClr val="121B21"/>
                </a:solidFill>
                <a:effectLst/>
                <a:latin typeface="Times New Roman" panose="02020603050405020304" pitchFamily="18" charset="0"/>
                <a:cs typeface="Times New Roman" panose="02020603050405020304" pitchFamily="18" charset="0"/>
              </a:rPr>
              <a:t> (the Roving Comforter - Phase II)</a:t>
            </a:r>
            <a:r>
              <a:rPr lang="en-US" sz="2800" b="0" i="0" dirty="0">
                <a:solidFill>
                  <a:srgbClr val="121B21"/>
                </a:solidFill>
                <a:effectLst/>
                <a:latin typeface="Times New Roman" panose="02020603050405020304" pitchFamily="18" charset="0"/>
                <a:cs typeface="Times New Roman" panose="02020603050405020304" pitchFamily="18" charset="0"/>
              </a:rPr>
              <a:t>; Lead PI: Reinhard </a:t>
            </a:r>
            <a:r>
              <a:rPr lang="en-US" sz="2800" b="0" i="0" dirty="0" err="1">
                <a:solidFill>
                  <a:srgbClr val="121B21"/>
                </a:solidFill>
                <a:effectLst/>
                <a:latin typeface="Times New Roman" panose="02020603050405020304" pitchFamily="18" charset="0"/>
                <a:cs typeface="Times New Roman" panose="02020603050405020304" pitchFamily="18" charset="0"/>
              </a:rPr>
              <a:t>Radermacher</a:t>
            </a:r>
            <a:r>
              <a:rPr lang="en-US" sz="2800" b="0" i="0" dirty="0">
                <a:solidFill>
                  <a:srgbClr val="121B21"/>
                </a:solidFill>
                <a:effectLst/>
                <a:latin typeface="Times New Roman" panose="02020603050405020304" pitchFamily="18" charset="0"/>
                <a:cs typeface="Times New Roman" panose="02020603050405020304" pitchFamily="18" charset="0"/>
              </a:rPr>
              <a:t>, Professor and Director Center for Environmental Energy Engineering, University of Maryland College Park; Partnering Companies: Mobile Comfort, Daikin and Alliance Material Handling </a:t>
            </a:r>
          </a:p>
          <a:p>
            <a:pPr marL="457200" indent="-457200"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A Novel Geared Infinitely Variable Transmission for Tidal Current Energy Harvesting</a:t>
            </a:r>
            <a:r>
              <a:rPr lang="en-US" sz="2800" b="0" i="0" dirty="0">
                <a:solidFill>
                  <a:srgbClr val="121B21"/>
                </a:solidFill>
                <a:effectLst/>
                <a:latin typeface="Times New Roman" panose="02020603050405020304" pitchFamily="18" charset="0"/>
                <a:cs typeface="Times New Roman" panose="02020603050405020304" pitchFamily="18" charset="0"/>
              </a:rPr>
              <a:t>; Lead PI: </a:t>
            </a:r>
            <a:r>
              <a:rPr lang="en-US" sz="2800" b="0" i="0" dirty="0" err="1">
                <a:solidFill>
                  <a:srgbClr val="121B21"/>
                </a:solidFill>
                <a:effectLst/>
                <a:latin typeface="Times New Roman" panose="02020603050405020304" pitchFamily="18" charset="0"/>
                <a:cs typeface="Times New Roman" panose="02020603050405020304" pitchFamily="18" charset="0"/>
              </a:rPr>
              <a:t>Weidong</a:t>
            </a:r>
            <a:r>
              <a:rPr lang="en-US" sz="2800" b="0" i="0" dirty="0">
                <a:solidFill>
                  <a:srgbClr val="121B21"/>
                </a:solidFill>
                <a:effectLst/>
                <a:latin typeface="Times New Roman" panose="02020603050405020304" pitchFamily="18" charset="0"/>
                <a:cs typeface="Times New Roman" panose="02020603050405020304" pitchFamily="18" charset="0"/>
              </a:rPr>
              <a:t> Zhu, Professor Mechanical Engineering, University of Maryland Baltimore County; Partnering Company: Talos Industry Corporation</a:t>
            </a:r>
          </a:p>
          <a:p>
            <a:pPr marL="457200" indent="-457200" algn="l">
              <a:buFont typeface="Arial" panose="020B0604020202020204" pitchFamily="34" charset="0"/>
              <a:buChar char="•"/>
            </a:pPr>
            <a:r>
              <a:rPr lang="en-US" sz="2800" b="1" i="0" dirty="0">
                <a:solidFill>
                  <a:srgbClr val="121B21"/>
                </a:solidFill>
                <a:effectLst/>
                <a:latin typeface="Times New Roman" panose="02020603050405020304" pitchFamily="18" charset="0"/>
                <a:cs typeface="Times New Roman" panose="02020603050405020304" pitchFamily="18" charset="0"/>
              </a:rPr>
              <a:t>Packaging of Solid-State Batteries for Strategic Partner Testing and Product Integration; </a:t>
            </a:r>
            <a:r>
              <a:rPr lang="en-US" sz="2800" b="0" i="0" dirty="0">
                <a:solidFill>
                  <a:srgbClr val="121B21"/>
                </a:solidFill>
                <a:effectLst/>
                <a:latin typeface="Times New Roman" panose="02020603050405020304" pitchFamily="18" charset="0"/>
                <a:cs typeface="Times New Roman" panose="02020603050405020304" pitchFamily="18" charset="0"/>
              </a:rPr>
              <a:t>Lead PI: Greg </a:t>
            </a:r>
            <a:r>
              <a:rPr lang="en-US" sz="2800" b="0" i="0" dirty="0" err="1">
                <a:solidFill>
                  <a:srgbClr val="121B21"/>
                </a:solidFill>
                <a:effectLst/>
                <a:latin typeface="Times New Roman" panose="02020603050405020304" pitchFamily="18" charset="0"/>
                <a:cs typeface="Times New Roman" panose="02020603050405020304" pitchFamily="18" charset="0"/>
              </a:rPr>
              <a:t>Hitz</a:t>
            </a:r>
            <a:r>
              <a:rPr lang="en-US" sz="2800" b="0" i="0" dirty="0">
                <a:solidFill>
                  <a:srgbClr val="121B21"/>
                </a:solidFill>
                <a:effectLst/>
                <a:latin typeface="Times New Roman" panose="02020603050405020304" pitchFamily="18" charset="0"/>
                <a:cs typeface="Times New Roman" panose="02020603050405020304" pitchFamily="18" charset="0"/>
              </a:rPr>
              <a:t>, CTO Ion Storage Systems, LLC; University Collaborator: Eric </a:t>
            </a:r>
            <a:r>
              <a:rPr lang="en-US" sz="2800" b="0" i="0" dirty="0" err="1">
                <a:solidFill>
                  <a:srgbClr val="121B21"/>
                </a:solidFill>
                <a:effectLst/>
                <a:latin typeface="Times New Roman" panose="02020603050405020304" pitchFamily="18" charset="0"/>
                <a:cs typeface="Times New Roman" panose="02020603050405020304" pitchFamily="18" charset="0"/>
              </a:rPr>
              <a:t>Wachsman</a:t>
            </a:r>
            <a:r>
              <a:rPr lang="en-US" sz="2800" b="0" i="0" dirty="0">
                <a:solidFill>
                  <a:srgbClr val="121B21"/>
                </a:solidFill>
                <a:effectLst/>
                <a:latin typeface="Times New Roman" panose="02020603050405020304" pitchFamily="18" charset="0"/>
                <a:cs typeface="Times New Roman" panose="02020603050405020304" pitchFamily="18" charset="0"/>
              </a:rPr>
              <a:t>, Professor Materials Science Engineering, University of Maryland College Park</a:t>
            </a:r>
          </a:p>
          <a:p>
            <a:endParaRPr lang="en-US" dirty="0"/>
          </a:p>
        </p:txBody>
      </p:sp>
      <p:grpSp>
        <p:nvGrpSpPr>
          <p:cNvPr id="4" name="object 2">
            <a:extLst>
              <a:ext uri="{FF2B5EF4-FFF2-40B4-BE49-F238E27FC236}">
                <a16:creationId xmlns:a16="http://schemas.microsoft.com/office/drawing/2014/main" id="{8B97B079-7E6D-4A17-768D-37C7D80547BE}"/>
              </a:ext>
            </a:extLst>
          </p:cNvPr>
          <p:cNvGrpSpPr/>
          <p:nvPr/>
        </p:nvGrpSpPr>
        <p:grpSpPr>
          <a:xfrm>
            <a:off x="98239" y="1063439"/>
            <a:ext cx="12767310" cy="80010"/>
            <a:chOff x="98239" y="1063439"/>
            <a:chExt cx="12767310" cy="80010"/>
          </a:xfrm>
        </p:grpSpPr>
        <p:sp>
          <p:nvSpPr>
            <p:cNvPr id="5" name="object 3">
              <a:extLst>
                <a:ext uri="{FF2B5EF4-FFF2-40B4-BE49-F238E27FC236}">
                  <a16:creationId xmlns:a16="http://schemas.microsoft.com/office/drawing/2014/main" id="{95A846A5-B956-4E47-4243-CAB8937EB9AB}"/>
                </a:ext>
              </a:extLst>
            </p:cNvPr>
            <p:cNvSpPr/>
            <p:nvPr/>
          </p:nvSpPr>
          <p:spPr>
            <a:xfrm>
              <a:off x="105244" y="1063439"/>
              <a:ext cx="16510" cy="14604"/>
            </a:xfrm>
            <a:custGeom>
              <a:avLst/>
              <a:gdLst/>
              <a:ahLst/>
              <a:cxnLst/>
              <a:rect l="l" t="t" r="r" b="b"/>
              <a:pathLst>
                <a:path w="16510" h="14605">
                  <a:moveTo>
                    <a:pt x="0" y="0"/>
                  </a:moveTo>
                  <a:lnTo>
                    <a:pt x="16344" y="0"/>
                  </a:lnTo>
                  <a:lnTo>
                    <a:pt x="16344" y="14009"/>
                  </a:lnTo>
                  <a:lnTo>
                    <a:pt x="0" y="14009"/>
                  </a:lnTo>
                  <a:lnTo>
                    <a:pt x="0" y="0"/>
                  </a:lnTo>
                  <a:close/>
                </a:path>
              </a:pathLst>
            </a:custGeom>
            <a:solidFill>
              <a:srgbClr val="000000"/>
            </a:solidFill>
          </p:spPr>
          <p:txBody>
            <a:bodyPr wrap="square" lIns="0" tIns="0" rIns="0" bIns="0" rtlCol="0"/>
            <a:lstStyle/>
            <a:p>
              <a:endParaRPr/>
            </a:p>
          </p:txBody>
        </p:sp>
        <p:sp>
          <p:nvSpPr>
            <p:cNvPr id="6" name="object 4">
              <a:extLst>
                <a:ext uri="{FF2B5EF4-FFF2-40B4-BE49-F238E27FC236}">
                  <a16:creationId xmlns:a16="http://schemas.microsoft.com/office/drawing/2014/main" id="{56637DED-6243-AB3F-775C-FA1928EA1C1B}"/>
                </a:ext>
              </a:extLst>
            </p:cNvPr>
            <p:cNvSpPr/>
            <p:nvPr/>
          </p:nvSpPr>
          <p:spPr>
            <a:xfrm>
              <a:off x="98234" y="1063446"/>
              <a:ext cx="21590" cy="21590"/>
            </a:xfrm>
            <a:custGeom>
              <a:avLst/>
              <a:gdLst/>
              <a:ahLst/>
              <a:cxnLst/>
              <a:rect l="l" t="t" r="r" b="b"/>
              <a:pathLst>
                <a:path w="21589" h="21590">
                  <a:moveTo>
                    <a:pt x="21018" y="0"/>
                  </a:moveTo>
                  <a:lnTo>
                    <a:pt x="6997" y="0"/>
                  </a:lnTo>
                  <a:lnTo>
                    <a:pt x="4673" y="2336"/>
                  </a:lnTo>
                  <a:lnTo>
                    <a:pt x="2336" y="4673"/>
                  </a:lnTo>
                  <a:lnTo>
                    <a:pt x="0" y="6997"/>
                  </a:lnTo>
                  <a:lnTo>
                    <a:pt x="0" y="21018"/>
                  </a:lnTo>
                  <a:lnTo>
                    <a:pt x="14008" y="21018"/>
                  </a:lnTo>
                  <a:lnTo>
                    <a:pt x="16344" y="18681"/>
                  </a:lnTo>
                  <a:lnTo>
                    <a:pt x="18681" y="16344"/>
                  </a:lnTo>
                  <a:lnTo>
                    <a:pt x="21018" y="14008"/>
                  </a:lnTo>
                  <a:lnTo>
                    <a:pt x="21018" y="0"/>
                  </a:lnTo>
                  <a:close/>
                </a:path>
              </a:pathLst>
            </a:custGeom>
            <a:solidFill>
              <a:srgbClr val="000000"/>
            </a:solidFill>
          </p:spPr>
          <p:txBody>
            <a:bodyPr wrap="square" lIns="0" tIns="0" rIns="0" bIns="0" rtlCol="0"/>
            <a:lstStyle/>
            <a:p>
              <a:endParaRPr/>
            </a:p>
          </p:txBody>
        </p:sp>
        <p:sp>
          <p:nvSpPr>
            <p:cNvPr id="7" name="object 5">
              <a:extLst>
                <a:ext uri="{FF2B5EF4-FFF2-40B4-BE49-F238E27FC236}">
                  <a16:creationId xmlns:a16="http://schemas.microsoft.com/office/drawing/2014/main" id="{5A836B2F-CEBF-FACE-AECB-76FBABE891DC}"/>
                </a:ext>
              </a:extLst>
            </p:cNvPr>
            <p:cNvSpPr/>
            <p:nvPr/>
          </p:nvSpPr>
          <p:spPr>
            <a:xfrm>
              <a:off x="98239" y="1070444"/>
              <a:ext cx="14604" cy="16510"/>
            </a:xfrm>
            <a:custGeom>
              <a:avLst/>
              <a:gdLst/>
              <a:ahLst/>
              <a:cxnLst/>
              <a:rect l="l" t="t" r="r" b="b"/>
              <a:pathLst>
                <a:path w="14605" h="16509">
                  <a:moveTo>
                    <a:pt x="0" y="0"/>
                  </a:moveTo>
                  <a:lnTo>
                    <a:pt x="14009" y="0"/>
                  </a:lnTo>
                  <a:lnTo>
                    <a:pt x="14009" y="16344"/>
                  </a:lnTo>
                  <a:lnTo>
                    <a:pt x="0" y="16344"/>
                  </a:lnTo>
                  <a:lnTo>
                    <a:pt x="0" y="0"/>
                  </a:lnTo>
                  <a:close/>
                </a:path>
              </a:pathLst>
            </a:custGeom>
            <a:solidFill>
              <a:srgbClr val="000000"/>
            </a:solidFill>
          </p:spPr>
          <p:txBody>
            <a:bodyPr wrap="square" lIns="0" tIns="0" rIns="0" bIns="0" rtlCol="0"/>
            <a:lstStyle/>
            <a:p>
              <a:endParaRPr/>
            </a:p>
          </p:txBody>
        </p:sp>
        <p:sp>
          <p:nvSpPr>
            <p:cNvPr id="8" name="object 6">
              <a:extLst>
                <a:ext uri="{FF2B5EF4-FFF2-40B4-BE49-F238E27FC236}">
                  <a16:creationId xmlns:a16="http://schemas.microsoft.com/office/drawing/2014/main" id="{C3F2A14F-B3BC-9A16-065B-0E541993B0F9}"/>
                </a:ext>
              </a:extLst>
            </p:cNvPr>
            <p:cNvSpPr/>
            <p:nvPr/>
          </p:nvSpPr>
          <p:spPr>
            <a:xfrm>
              <a:off x="98234" y="1072781"/>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9" name="object 7">
              <a:extLst>
                <a:ext uri="{FF2B5EF4-FFF2-40B4-BE49-F238E27FC236}">
                  <a16:creationId xmlns:a16="http://schemas.microsoft.com/office/drawing/2014/main" id="{021E5B49-D2F4-05C0-E789-553711F0B860}"/>
                </a:ext>
              </a:extLst>
            </p:cNvPr>
            <p:cNvSpPr/>
            <p:nvPr/>
          </p:nvSpPr>
          <p:spPr>
            <a:xfrm>
              <a:off x="102908" y="1077454"/>
              <a:ext cx="12760325" cy="14604"/>
            </a:xfrm>
            <a:custGeom>
              <a:avLst/>
              <a:gdLst/>
              <a:ahLst/>
              <a:cxnLst/>
              <a:rect l="l" t="t" r="r" b="b"/>
              <a:pathLst>
                <a:path w="12760325" h="14605">
                  <a:moveTo>
                    <a:pt x="12760287" y="0"/>
                  </a:moveTo>
                  <a:lnTo>
                    <a:pt x="12760287" y="0"/>
                  </a:lnTo>
                  <a:lnTo>
                    <a:pt x="0" y="0"/>
                  </a:lnTo>
                  <a:lnTo>
                    <a:pt x="0" y="14008"/>
                  </a:lnTo>
                  <a:lnTo>
                    <a:pt x="12760287" y="14008"/>
                  </a:lnTo>
                  <a:lnTo>
                    <a:pt x="12760287" y="0"/>
                  </a:lnTo>
                  <a:close/>
                </a:path>
              </a:pathLst>
            </a:custGeom>
            <a:solidFill>
              <a:srgbClr val="000000"/>
            </a:solidFill>
          </p:spPr>
          <p:txBody>
            <a:bodyPr wrap="square" lIns="0" tIns="0" rIns="0" bIns="0" rtlCol="0"/>
            <a:lstStyle/>
            <a:p>
              <a:endParaRPr/>
            </a:p>
          </p:txBody>
        </p:sp>
        <p:sp>
          <p:nvSpPr>
            <p:cNvPr id="10" name="object 8">
              <a:extLst>
                <a:ext uri="{FF2B5EF4-FFF2-40B4-BE49-F238E27FC236}">
                  <a16:creationId xmlns:a16="http://schemas.microsoft.com/office/drawing/2014/main" id="{ECC6026D-FA0A-DE8F-0BFA-A5E71D0F4BC1}"/>
                </a:ext>
              </a:extLst>
            </p:cNvPr>
            <p:cNvSpPr/>
            <p:nvPr/>
          </p:nvSpPr>
          <p:spPr>
            <a:xfrm>
              <a:off x="12849199" y="1075114"/>
              <a:ext cx="16510" cy="16510"/>
            </a:xfrm>
            <a:custGeom>
              <a:avLst/>
              <a:gdLst/>
              <a:ahLst/>
              <a:cxnLst/>
              <a:rect l="l" t="t" r="r" b="b"/>
              <a:pathLst>
                <a:path w="16509" h="16509">
                  <a:moveTo>
                    <a:pt x="16344" y="0"/>
                  </a:moveTo>
                  <a:lnTo>
                    <a:pt x="2336" y="0"/>
                  </a:lnTo>
                  <a:lnTo>
                    <a:pt x="0" y="2334"/>
                  </a:lnTo>
                  <a:lnTo>
                    <a:pt x="0" y="16343"/>
                  </a:lnTo>
                  <a:lnTo>
                    <a:pt x="14008" y="16343"/>
                  </a:lnTo>
                  <a:lnTo>
                    <a:pt x="16344" y="14009"/>
                  </a:lnTo>
                  <a:lnTo>
                    <a:pt x="16344" y="0"/>
                  </a:lnTo>
                  <a:close/>
                </a:path>
              </a:pathLst>
            </a:custGeom>
            <a:solidFill>
              <a:srgbClr val="000000"/>
            </a:solidFill>
          </p:spPr>
          <p:txBody>
            <a:bodyPr wrap="square" lIns="0" tIns="0" rIns="0" bIns="0" rtlCol="0"/>
            <a:lstStyle/>
            <a:p>
              <a:endParaRPr/>
            </a:p>
          </p:txBody>
        </p:sp>
        <p:sp>
          <p:nvSpPr>
            <p:cNvPr id="11" name="object 9">
              <a:extLst>
                <a:ext uri="{FF2B5EF4-FFF2-40B4-BE49-F238E27FC236}">
                  <a16:creationId xmlns:a16="http://schemas.microsoft.com/office/drawing/2014/main" id="{33B0C640-51D2-6764-57D6-8696F957486A}"/>
                </a:ext>
              </a:extLst>
            </p:cNvPr>
            <p:cNvSpPr/>
            <p:nvPr/>
          </p:nvSpPr>
          <p:spPr>
            <a:xfrm>
              <a:off x="12851523" y="1068120"/>
              <a:ext cx="14604" cy="21590"/>
            </a:xfrm>
            <a:custGeom>
              <a:avLst/>
              <a:gdLst/>
              <a:ahLst/>
              <a:cxnLst/>
              <a:rect l="l" t="t" r="r" b="b"/>
              <a:pathLst>
                <a:path w="14604" h="21590">
                  <a:moveTo>
                    <a:pt x="14008" y="0"/>
                  </a:moveTo>
                  <a:lnTo>
                    <a:pt x="0" y="0"/>
                  </a:lnTo>
                  <a:lnTo>
                    <a:pt x="0" y="2324"/>
                  </a:lnTo>
                  <a:lnTo>
                    <a:pt x="0" y="4660"/>
                  </a:lnTo>
                  <a:lnTo>
                    <a:pt x="0" y="16344"/>
                  </a:lnTo>
                  <a:lnTo>
                    <a:pt x="0" y="18669"/>
                  </a:lnTo>
                  <a:lnTo>
                    <a:pt x="0" y="21005"/>
                  </a:lnTo>
                  <a:lnTo>
                    <a:pt x="14008" y="21005"/>
                  </a:lnTo>
                  <a:lnTo>
                    <a:pt x="14008" y="18669"/>
                  </a:lnTo>
                  <a:lnTo>
                    <a:pt x="14008" y="16344"/>
                  </a:lnTo>
                  <a:lnTo>
                    <a:pt x="14008" y="4660"/>
                  </a:lnTo>
                  <a:lnTo>
                    <a:pt x="14008" y="2324"/>
                  </a:lnTo>
                  <a:lnTo>
                    <a:pt x="14008" y="0"/>
                  </a:lnTo>
                  <a:close/>
                </a:path>
              </a:pathLst>
            </a:custGeom>
            <a:solidFill>
              <a:srgbClr val="000000"/>
            </a:solidFill>
          </p:spPr>
          <p:txBody>
            <a:bodyPr wrap="square" lIns="0" tIns="0" rIns="0" bIns="0" rtlCol="0"/>
            <a:lstStyle/>
            <a:p>
              <a:endParaRPr/>
            </a:p>
          </p:txBody>
        </p:sp>
        <p:sp>
          <p:nvSpPr>
            <p:cNvPr id="12" name="object 10">
              <a:extLst>
                <a:ext uri="{FF2B5EF4-FFF2-40B4-BE49-F238E27FC236}">
                  <a16:creationId xmlns:a16="http://schemas.microsoft.com/office/drawing/2014/main" id="{FC091C36-7343-D067-367B-B69011A6429F}"/>
                </a:ext>
              </a:extLst>
            </p:cNvPr>
            <p:cNvSpPr/>
            <p:nvPr/>
          </p:nvSpPr>
          <p:spPr>
            <a:xfrm>
              <a:off x="12846863" y="1063446"/>
              <a:ext cx="19050" cy="19050"/>
            </a:xfrm>
            <a:custGeom>
              <a:avLst/>
              <a:gdLst/>
              <a:ahLst/>
              <a:cxnLst/>
              <a:rect l="l" t="t" r="r" b="b"/>
              <a:pathLst>
                <a:path w="19050" h="19050">
                  <a:moveTo>
                    <a:pt x="18681" y="4673"/>
                  </a:moveTo>
                  <a:lnTo>
                    <a:pt x="16344" y="2336"/>
                  </a:lnTo>
                  <a:lnTo>
                    <a:pt x="14008" y="0"/>
                  </a:lnTo>
                  <a:lnTo>
                    <a:pt x="0" y="0"/>
                  </a:lnTo>
                  <a:lnTo>
                    <a:pt x="0" y="14008"/>
                  </a:lnTo>
                  <a:lnTo>
                    <a:pt x="2336" y="16344"/>
                  </a:lnTo>
                  <a:lnTo>
                    <a:pt x="4673" y="18681"/>
                  </a:lnTo>
                  <a:lnTo>
                    <a:pt x="18681" y="18681"/>
                  </a:lnTo>
                  <a:lnTo>
                    <a:pt x="18681" y="4673"/>
                  </a:lnTo>
                  <a:close/>
                </a:path>
              </a:pathLst>
            </a:custGeom>
            <a:solidFill>
              <a:srgbClr val="000000"/>
            </a:solidFill>
          </p:spPr>
          <p:txBody>
            <a:bodyPr wrap="square" lIns="0" tIns="0" rIns="0" bIns="0" rtlCol="0"/>
            <a:lstStyle/>
            <a:p>
              <a:endParaRPr/>
            </a:p>
          </p:txBody>
        </p:sp>
        <p:sp>
          <p:nvSpPr>
            <p:cNvPr id="13" name="object 11">
              <a:extLst>
                <a:ext uri="{FF2B5EF4-FFF2-40B4-BE49-F238E27FC236}">
                  <a16:creationId xmlns:a16="http://schemas.microsoft.com/office/drawing/2014/main" id="{AF808571-7491-70ED-F4E6-88B00453B290}"/>
                </a:ext>
              </a:extLst>
            </p:cNvPr>
            <p:cNvSpPr/>
            <p:nvPr/>
          </p:nvSpPr>
          <p:spPr>
            <a:xfrm>
              <a:off x="107579" y="1063439"/>
              <a:ext cx="12753340" cy="14604"/>
            </a:xfrm>
            <a:custGeom>
              <a:avLst/>
              <a:gdLst/>
              <a:ahLst/>
              <a:cxnLst/>
              <a:rect l="l" t="t" r="r" b="b"/>
              <a:pathLst>
                <a:path w="12753340" h="14605">
                  <a:moveTo>
                    <a:pt x="0" y="0"/>
                  </a:moveTo>
                  <a:lnTo>
                    <a:pt x="12753294" y="0"/>
                  </a:lnTo>
                  <a:lnTo>
                    <a:pt x="12753294" y="14009"/>
                  </a:lnTo>
                  <a:lnTo>
                    <a:pt x="0" y="14009"/>
                  </a:lnTo>
                  <a:lnTo>
                    <a:pt x="0" y="0"/>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47F4BE68-CD45-13A1-A02F-87B59DD43E17}"/>
                </a:ext>
              </a:extLst>
            </p:cNvPr>
            <p:cNvSpPr/>
            <p:nvPr/>
          </p:nvSpPr>
          <p:spPr>
            <a:xfrm>
              <a:off x="130928"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5" name="object 13">
              <a:extLst>
                <a:ext uri="{FF2B5EF4-FFF2-40B4-BE49-F238E27FC236}">
                  <a16:creationId xmlns:a16="http://schemas.microsoft.com/office/drawing/2014/main" id="{622FFE63-40ED-4177-1C69-6E0228D64170}"/>
                </a:ext>
              </a:extLst>
            </p:cNvPr>
            <p:cNvSpPr/>
            <p:nvPr/>
          </p:nvSpPr>
          <p:spPr>
            <a:xfrm>
              <a:off x="116918" y="1114807"/>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sp>
          <p:nvSpPr>
            <p:cNvPr id="16" name="object 14">
              <a:extLst>
                <a:ext uri="{FF2B5EF4-FFF2-40B4-BE49-F238E27FC236}">
                  <a16:creationId xmlns:a16="http://schemas.microsoft.com/office/drawing/2014/main" id="{CF9A789C-2840-7341-8731-CDBE1E9CF21E}"/>
                </a:ext>
              </a:extLst>
            </p:cNvPr>
            <p:cNvSpPr/>
            <p:nvPr/>
          </p:nvSpPr>
          <p:spPr>
            <a:xfrm>
              <a:off x="12814175" y="1086788"/>
              <a:ext cx="0" cy="56515"/>
            </a:xfrm>
            <a:custGeom>
              <a:avLst/>
              <a:gdLst/>
              <a:ahLst/>
              <a:cxnLst/>
              <a:rect l="l" t="t" r="r" b="b"/>
              <a:pathLst>
                <a:path h="56515">
                  <a:moveTo>
                    <a:pt x="0" y="0"/>
                  </a:moveTo>
                  <a:lnTo>
                    <a:pt x="0" y="56037"/>
                  </a:lnTo>
                </a:path>
              </a:pathLst>
            </a:custGeom>
            <a:ln w="28018">
              <a:solidFill>
                <a:srgbClr val="FFFF00"/>
              </a:solidFill>
            </a:ln>
          </p:spPr>
          <p:txBody>
            <a:bodyPr wrap="square" lIns="0" tIns="0" rIns="0" bIns="0" rtlCol="0"/>
            <a:lstStyle/>
            <a:p>
              <a:endParaRPr/>
            </a:p>
          </p:txBody>
        </p:sp>
        <p:sp>
          <p:nvSpPr>
            <p:cNvPr id="17" name="object 15">
              <a:extLst>
                <a:ext uri="{FF2B5EF4-FFF2-40B4-BE49-F238E27FC236}">
                  <a16:creationId xmlns:a16="http://schemas.microsoft.com/office/drawing/2014/main" id="{91AF5E30-ED37-911B-E83A-0B459BE8897C}"/>
                </a:ext>
              </a:extLst>
            </p:cNvPr>
            <p:cNvSpPr/>
            <p:nvPr/>
          </p:nvSpPr>
          <p:spPr>
            <a:xfrm>
              <a:off x="116918" y="1086788"/>
              <a:ext cx="12711430" cy="28575"/>
            </a:xfrm>
            <a:custGeom>
              <a:avLst/>
              <a:gdLst/>
              <a:ahLst/>
              <a:cxnLst/>
              <a:rect l="l" t="t" r="r" b="b"/>
              <a:pathLst>
                <a:path w="12711430" h="28575">
                  <a:moveTo>
                    <a:pt x="0" y="0"/>
                  </a:moveTo>
                  <a:lnTo>
                    <a:pt x="12711265" y="0"/>
                  </a:lnTo>
                  <a:lnTo>
                    <a:pt x="12711265" y="28018"/>
                  </a:lnTo>
                  <a:lnTo>
                    <a:pt x="0" y="28018"/>
                  </a:lnTo>
                  <a:lnTo>
                    <a:pt x="0" y="0"/>
                  </a:lnTo>
                  <a:close/>
                </a:path>
              </a:pathLst>
            </a:custGeom>
            <a:solidFill>
              <a:srgbClr val="FFFF00"/>
            </a:solidFill>
          </p:spPr>
          <p:txBody>
            <a:bodyPr wrap="square" lIns="0" tIns="0" rIns="0" bIns="0" rtlCol="0"/>
            <a:lstStyle/>
            <a:p>
              <a:endParaRPr/>
            </a:p>
          </p:txBody>
        </p:sp>
      </p:grpSp>
      <p:sp>
        <p:nvSpPr>
          <p:cNvPr id="18" name="object 27">
            <a:extLst>
              <a:ext uri="{FF2B5EF4-FFF2-40B4-BE49-F238E27FC236}">
                <a16:creationId xmlns:a16="http://schemas.microsoft.com/office/drawing/2014/main" id="{4036D5A2-D9B0-415D-41B4-0DBE8E00F255}"/>
              </a:ext>
            </a:extLst>
          </p:cNvPr>
          <p:cNvSpPr txBox="1">
            <a:spLocks noGrp="1"/>
          </p:cNvSpPr>
          <p:nvPr>
            <p:ph type="title"/>
          </p:nvPr>
        </p:nvSpPr>
        <p:spPr>
          <a:xfrm>
            <a:off x="2311408" y="182059"/>
            <a:ext cx="8915384" cy="843821"/>
          </a:xfrm>
          <a:prstGeom prst="rect">
            <a:avLst/>
          </a:prstGeom>
        </p:spPr>
        <p:txBody>
          <a:bodyPr vert="horz" wrap="square" lIns="0" tIns="12700" rIns="0" bIns="0" rtlCol="0">
            <a:spAutoFit/>
          </a:bodyPr>
          <a:lstStyle/>
          <a:p>
            <a:pPr marL="38100">
              <a:lnSpc>
                <a:spcPct val="100000"/>
              </a:lnSpc>
              <a:spcBef>
                <a:spcPts val="100"/>
              </a:spcBef>
              <a:tabLst>
                <a:tab pos="3199130" algn="l"/>
              </a:tabLst>
            </a:pPr>
            <a:r>
              <a:rPr lang="en-US" spc="-5" dirty="0"/>
              <a:t>2019 </a:t>
            </a:r>
            <a:r>
              <a:rPr spc="-5" dirty="0"/>
              <a:t>MEI</a:t>
            </a:r>
            <a:r>
              <a:rPr sz="5400" spc="-7" baseline="30000" dirty="0"/>
              <a:t>2</a:t>
            </a:r>
            <a:r>
              <a:rPr sz="5400" spc="690" baseline="18518" dirty="0"/>
              <a:t> </a:t>
            </a:r>
            <a:r>
              <a:rPr sz="5400" spc="-5" dirty="0"/>
              <a:t>Seed</a:t>
            </a:r>
            <a:r>
              <a:rPr lang="en-US" sz="5400" spc="-5" dirty="0"/>
              <a:t> </a:t>
            </a:r>
            <a:r>
              <a:rPr sz="5400" spc="-5" dirty="0"/>
              <a:t>Grants</a:t>
            </a:r>
            <a:endParaRPr sz="5400" dirty="0"/>
          </a:p>
        </p:txBody>
      </p:sp>
    </p:spTree>
    <p:extLst>
      <p:ext uri="{BB962C8B-B14F-4D97-AF65-F5344CB8AC3E}">
        <p14:creationId xmlns:p14="http://schemas.microsoft.com/office/powerpoint/2010/main" val="131082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116</TotalTime>
  <Words>1618</Words>
  <Application>Microsoft Macintosh PowerPoint</Application>
  <PresentationFormat>Custom</PresentationFormat>
  <Paragraphs>124</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Schoolbook</vt:lpstr>
      <vt:lpstr>Times New Roman</vt:lpstr>
      <vt:lpstr>TimesNewRomanPS-BoldItalicMT</vt:lpstr>
      <vt:lpstr>Office Theme</vt:lpstr>
      <vt:lpstr>Maryland Energy Innovation Institute (MEI2) Director: Prof. Erich Wachsman</vt:lpstr>
      <vt:lpstr>MEI2 Investment Committee Members</vt:lpstr>
      <vt:lpstr>MEI2 Seed Grants</vt:lpstr>
      <vt:lpstr>Economic Development</vt:lpstr>
      <vt:lpstr>FY23 MEI2 Seed Grants</vt:lpstr>
      <vt:lpstr>Seed Grant Proposals</vt:lpstr>
      <vt:lpstr>What the reviewers look for</vt:lpstr>
      <vt:lpstr>2018 MEI2 Seed Grants</vt:lpstr>
      <vt:lpstr>2019 MEI2 Seed Grants</vt:lpstr>
      <vt:lpstr>2020 MEI2 Seed Grants</vt:lpstr>
      <vt:lpstr>2021 MEI2 Seed Grants</vt:lpstr>
      <vt:lpstr>2022 MEI2 Seed Grants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MEI2-2020BoardMeeting.pdf</dc:title>
  <cp:lastModifiedBy>Catherine OBrien Stephens</cp:lastModifiedBy>
  <cp:revision>24</cp:revision>
  <dcterms:created xsi:type="dcterms:W3CDTF">2021-07-05T13:59:20Z</dcterms:created>
  <dcterms:modified xsi:type="dcterms:W3CDTF">2022-10-25T19:46:55Z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2020-07-13T00:00:00Z</vt:filetime>
  </property>
  <property fmtid="{D5CDD505-2E9C-101B-9397-08002B2CF9AE}" pid="3" name="Creator">
    <vt:lpwstr>Keynote</vt:lpwstr>
  </property>
  <property fmtid="{D5CDD505-2E9C-101B-9397-08002B2CF9AE}" pid="4" name="LastSaved">
    <vt:filetime>2021-07-05T00:00:00Z</vt:filetime>
  </property>
</Properties>
</file>